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8288000" cy="10287000"/>
  <p:notesSz cx="6858000" cy="9144000"/>
  <p:embeddedFontLst>
    <p:embeddedFont>
      <p:font typeface="Agrandir Ultra-Bold" charset="1" panose="00000A00000000000000"/>
      <p:regular r:id="rId27"/>
    </p:embeddedFont>
    <p:embeddedFont>
      <p:font typeface="Agrandir" charset="1" panose="00000500000000000000"/>
      <p:regular r:id="rId28"/>
    </p:embeddedFont>
    <p:embeddedFont>
      <p:font typeface="Agrandir Bold" charset="1" panose="0000080000000000000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6.png" Type="http://schemas.openxmlformats.org/officeDocument/2006/relationships/image"/><Relationship Id="rId11" Target="../media/image47.svg" Type="http://schemas.openxmlformats.org/officeDocument/2006/relationships/image"/><Relationship Id="rId12" Target="../media/image48.png" Type="http://schemas.openxmlformats.org/officeDocument/2006/relationships/image"/><Relationship Id="rId13" Target="../media/image49.svg" Type="http://schemas.openxmlformats.org/officeDocument/2006/relationships/image"/><Relationship Id="rId2" Target="../media/image38.png" Type="http://schemas.openxmlformats.org/officeDocument/2006/relationships/image"/><Relationship Id="rId3" Target="../media/image39.svg" Type="http://schemas.openxmlformats.org/officeDocument/2006/relationships/image"/><Relationship Id="rId4" Target="../media/image40.png" Type="http://schemas.openxmlformats.org/officeDocument/2006/relationships/image"/><Relationship Id="rId5" Target="../media/image41.svg" Type="http://schemas.openxmlformats.org/officeDocument/2006/relationships/image"/><Relationship Id="rId6" Target="../media/image42.png" Type="http://schemas.openxmlformats.org/officeDocument/2006/relationships/image"/><Relationship Id="rId7" Target="../media/image43.svg" Type="http://schemas.openxmlformats.org/officeDocument/2006/relationships/image"/><Relationship Id="rId8" Target="../media/image44.png" Type="http://schemas.openxmlformats.org/officeDocument/2006/relationships/image"/><Relationship Id="rId9" Target="../media/image45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6.png" Type="http://schemas.openxmlformats.org/officeDocument/2006/relationships/image"/><Relationship Id="rId11" Target="../media/image47.svg" Type="http://schemas.openxmlformats.org/officeDocument/2006/relationships/image"/><Relationship Id="rId12" Target="../media/image48.png" Type="http://schemas.openxmlformats.org/officeDocument/2006/relationships/image"/><Relationship Id="rId13" Target="../media/image49.svg" Type="http://schemas.openxmlformats.org/officeDocument/2006/relationships/image"/><Relationship Id="rId2" Target="../media/image38.png" Type="http://schemas.openxmlformats.org/officeDocument/2006/relationships/image"/><Relationship Id="rId3" Target="../media/image39.svg" Type="http://schemas.openxmlformats.org/officeDocument/2006/relationships/image"/><Relationship Id="rId4" Target="../media/image40.png" Type="http://schemas.openxmlformats.org/officeDocument/2006/relationships/image"/><Relationship Id="rId5" Target="../media/image41.svg" Type="http://schemas.openxmlformats.org/officeDocument/2006/relationships/image"/><Relationship Id="rId6" Target="../media/image42.png" Type="http://schemas.openxmlformats.org/officeDocument/2006/relationships/image"/><Relationship Id="rId7" Target="../media/image43.svg" Type="http://schemas.openxmlformats.org/officeDocument/2006/relationships/image"/><Relationship Id="rId8" Target="../media/image44.png" Type="http://schemas.openxmlformats.org/officeDocument/2006/relationships/image"/><Relationship Id="rId9" Target="../media/image45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8.png" Type="http://schemas.openxmlformats.org/officeDocument/2006/relationships/image"/><Relationship Id="rId11" Target="../media/image59.svg" Type="http://schemas.openxmlformats.org/officeDocument/2006/relationships/image"/><Relationship Id="rId2" Target="../media/image50.png" Type="http://schemas.openxmlformats.org/officeDocument/2006/relationships/image"/><Relationship Id="rId3" Target="../media/image51.svg" Type="http://schemas.openxmlformats.org/officeDocument/2006/relationships/image"/><Relationship Id="rId4" Target="../media/image52.png" Type="http://schemas.openxmlformats.org/officeDocument/2006/relationships/image"/><Relationship Id="rId5" Target="../media/image53.svg" Type="http://schemas.openxmlformats.org/officeDocument/2006/relationships/image"/><Relationship Id="rId6" Target="../media/image54.png" Type="http://schemas.openxmlformats.org/officeDocument/2006/relationships/image"/><Relationship Id="rId7" Target="../media/image55.svg" Type="http://schemas.openxmlformats.org/officeDocument/2006/relationships/image"/><Relationship Id="rId8" Target="../media/image56.png" Type="http://schemas.openxmlformats.org/officeDocument/2006/relationships/image"/><Relationship Id="rId9" Target="../media/image57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8.png" Type="http://schemas.openxmlformats.org/officeDocument/2006/relationships/image"/><Relationship Id="rId11" Target="../media/image69.svg" Type="http://schemas.openxmlformats.org/officeDocument/2006/relationships/image"/><Relationship Id="rId2" Target="../media/image60.png" Type="http://schemas.openxmlformats.org/officeDocument/2006/relationships/image"/><Relationship Id="rId3" Target="../media/image61.svg" Type="http://schemas.openxmlformats.org/officeDocument/2006/relationships/image"/><Relationship Id="rId4" Target="../media/image62.png" Type="http://schemas.openxmlformats.org/officeDocument/2006/relationships/image"/><Relationship Id="rId5" Target="../media/image63.svg" Type="http://schemas.openxmlformats.org/officeDocument/2006/relationships/image"/><Relationship Id="rId6" Target="../media/image64.png" Type="http://schemas.openxmlformats.org/officeDocument/2006/relationships/image"/><Relationship Id="rId7" Target="../media/image65.svg" Type="http://schemas.openxmlformats.org/officeDocument/2006/relationships/image"/><Relationship Id="rId8" Target="../media/image66.png" Type="http://schemas.openxmlformats.org/officeDocument/2006/relationships/image"/><Relationship Id="rId9" Target="../media/image67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8.png" Type="http://schemas.openxmlformats.org/officeDocument/2006/relationships/image"/><Relationship Id="rId11" Target="../media/image69.svg" Type="http://schemas.openxmlformats.org/officeDocument/2006/relationships/image"/><Relationship Id="rId2" Target="../media/image60.png" Type="http://schemas.openxmlformats.org/officeDocument/2006/relationships/image"/><Relationship Id="rId3" Target="../media/image61.svg" Type="http://schemas.openxmlformats.org/officeDocument/2006/relationships/image"/><Relationship Id="rId4" Target="../media/image62.png" Type="http://schemas.openxmlformats.org/officeDocument/2006/relationships/image"/><Relationship Id="rId5" Target="../media/image63.svg" Type="http://schemas.openxmlformats.org/officeDocument/2006/relationships/image"/><Relationship Id="rId6" Target="../media/image64.png" Type="http://schemas.openxmlformats.org/officeDocument/2006/relationships/image"/><Relationship Id="rId7" Target="../media/image65.svg" Type="http://schemas.openxmlformats.org/officeDocument/2006/relationships/image"/><Relationship Id="rId8" Target="../media/image66.png" Type="http://schemas.openxmlformats.org/officeDocument/2006/relationships/image"/><Relationship Id="rId9" Target="../media/image67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8.png" Type="http://schemas.openxmlformats.org/officeDocument/2006/relationships/image"/><Relationship Id="rId11" Target="../media/image69.svg" Type="http://schemas.openxmlformats.org/officeDocument/2006/relationships/image"/><Relationship Id="rId2" Target="../media/image60.png" Type="http://schemas.openxmlformats.org/officeDocument/2006/relationships/image"/><Relationship Id="rId3" Target="../media/image61.svg" Type="http://schemas.openxmlformats.org/officeDocument/2006/relationships/image"/><Relationship Id="rId4" Target="../media/image62.png" Type="http://schemas.openxmlformats.org/officeDocument/2006/relationships/image"/><Relationship Id="rId5" Target="../media/image63.svg" Type="http://schemas.openxmlformats.org/officeDocument/2006/relationships/image"/><Relationship Id="rId6" Target="../media/image64.png" Type="http://schemas.openxmlformats.org/officeDocument/2006/relationships/image"/><Relationship Id="rId7" Target="../media/image65.svg" Type="http://schemas.openxmlformats.org/officeDocument/2006/relationships/image"/><Relationship Id="rId8" Target="../media/image66.png" Type="http://schemas.openxmlformats.org/officeDocument/2006/relationships/image"/><Relationship Id="rId9" Target="../media/image67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8.png" Type="http://schemas.openxmlformats.org/officeDocument/2006/relationships/image"/><Relationship Id="rId11" Target="../media/image69.svg" Type="http://schemas.openxmlformats.org/officeDocument/2006/relationships/image"/><Relationship Id="rId2" Target="../media/image60.png" Type="http://schemas.openxmlformats.org/officeDocument/2006/relationships/image"/><Relationship Id="rId3" Target="../media/image61.svg" Type="http://schemas.openxmlformats.org/officeDocument/2006/relationships/image"/><Relationship Id="rId4" Target="../media/image62.png" Type="http://schemas.openxmlformats.org/officeDocument/2006/relationships/image"/><Relationship Id="rId5" Target="../media/image63.svg" Type="http://schemas.openxmlformats.org/officeDocument/2006/relationships/image"/><Relationship Id="rId6" Target="../media/image64.png" Type="http://schemas.openxmlformats.org/officeDocument/2006/relationships/image"/><Relationship Id="rId7" Target="../media/image65.svg" Type="http://schemas.openxmlformats.org/officeDocument/2006/relationships/image"/><Relationship Id="rId8" Target="../media/image66.png" Type="http://schemas.openxmlformats.org/officeDocument/2006/relationships/image"/><Relationship Id="rId9" Target="../media/image67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8.png" Type="http://schemas.openxmlformats.org/officeDocument/2006/relationships/image"/><Relationship Id="rId11" Target="../media/image79.svg" Type="http://schemas.openxmlformats.org/officeDocument/2006/relationships/image"/><Relationship Id="rId2" Target="../media/image70.png" Type="http://schemas.openxmlformats.org/officeDocument/2006/relationships/image"/><Relationship Id="rId3" Target="../media/image71.svg" Type="http://schemas.openxmlformats.org/officeDocument/2006/relationships/image"/><Relationship Id="rId4" Target="../media/image72.png" Type="http://schemas.openxmlformats.org/officeDocument/2006/relationships/image"/><Relationship Id="rId5" Target="../media/image73.svg" Type="http://schemas.openxmlformats.org/officeDocument/2006/relationships/image"/><Relationship Id="rId6" Target="../media/image74.png" Type="http://schemas.openxmlformats.org/officeDocument/2006/relationships/image"/><Relationship Id="rId7" Target="../media/image75.svg" Type="http://schemas.openxmlformats.org/officeDocument/2006/relationships/image"/><Relationship Id="rId8" Target="../media/image76.png" Type="http://schemas.openxmlformats.org/officeDocument/2006/relationships/image"/><Relationship Id="rId9" Target="../media/image77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80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png" Type="http://schemas.openxmlformats.org/officeDocument/2006/relationships/image"/><Relationship Id="rId11" Target="../media/image17.svg" Type="http://schemas.openxmlformats.org/officeDocument/2006/relationships/image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Relationship Id="rId8" Target="../media/image14.png" Type="http://schemas.openxmlformats.org/officeDocument/2006/relationships/image"/><Relationship Id="rId9" Target="../media/image15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png" Type="http://schemas.openxmlformats.org/officeDocument/2006/relationships/image"/><Relationship Id="rId11" Target="../media/image17.svg" Type="http://schemas.openxmlformats.org/officeDocument/2006/relationships/image"/><Relationship Id="rId2" Target="../media/image8.png" Type="http://schemas.openxmlformats.org/officeDocument/2006/relationships/image"/><Relationship Id="rId3" Target="../media/image9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Relationship Id="rId8" Target="../media/image14.png" Type="http://schemas.openxmlformats.org/officeDocument/2006/relationships/image"/><Relationship Id="rId9" Target="../media/image15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6.png" Type="http://schemas.openxmlformats.org/officeDocument/2006/relationships/image"/><Relationship Id="rId11" Target="../media/image2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20.png" Type="http://schemas.openxmlformats.org/officeDocument/2006/relationships/image"/><Relationship Id="rId5" Target="../media/image21.svg" Type="http://schemas.openxmlformats.org/officeDocument/2006/relationships/image"/><Relationship Id="rId6" Target="../media/image22.png" Type="http://schemas.openxmlformats.org/officeDocument/2006/relationships/image"/><Relationship Id="rId7" Target="../media/image23.svg" Type="http://schemas.openxmlformats.org/officeDocument/2006/relationships/image"/><Relationship Id="rId8" Target="../media/image24.png" Type="http://schemas.openxmlformats.org/officeDocument/2006/relationships/image"/><Relationship Id="rId9" Target="../media/image25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6.png" Type="http://schemas.openxmlformats.org/officeDocument/2006/relationships/image"/><Relationship Id="rId11" Target="../media/image37.svg" Type="http://schemas.openxmlformats.org/officeDocument/2006/relationships/image"/><Relationship Id="rId2" Target="../media/image28.png" Type="http://schemas.openxmlformats.org/officeDocument/2006/relationships/image"/><Relationship Id="rId3" Target="../media/image29.svg" Type="http://schemas.openxmlformats.org/officeDocument/2006/relationships/image"/><Relationship Id="rId4" Target="../media/image30.png" Type="http://schemas.openxmlformats.org/officeDocument/2006/relationships/image"/><Relationship Id="rId5" Target="../media/image31.svg" Type="http://schemas.openxmlformats.org/officeDocument/2006/relationships/image"/><Relationship Id="rId6" Target="../media/image32.png" Type="http://schemas.openxmlformats.org/officeDocument/2006/relationships/image"/><Relationship Id="rId7" Target="../media/image33.svg" Type="http://schemas.openxmlformats.org/officeDocument/2006/relationships/image"/><Relationship Id="rId8" Target="../media/image34.png" Type="http://schemas.openxmlformats.org/officeDocument/2006/relationships/image"/><Relationship Id="rId9" Target="../media/image35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853989" y="2080499"/>
            <a:ext cx="4863080" cy="4863080"/>
          </a:xfrm>
          <a:custGeom>
            <a:avLst/>
            <a:gdLst/>
            <a:ahLst/>
            <a:cxnLst/>
            <a:rect r="r" b="b" t="t" l="l"/>
            <a:pathLst>
              <a:path h="4863080" w="4863080">
                <a:moveTo>
                  <a:pt x="0" y="0"/>
                </a:moveTo>
                <a:lnTo>
                  <a:pt x="4863081" y="0"/>
                </a:lnTo>
                <a:lnTo>
                  <a:pt x="4863081" y="4863080"/>
                </a:lnTo>
                <a:lnTo>
                  <a:pt x="0" y="48630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809437" y="-37861"/>
            <a:ext cx="14669125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PRE-TEST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0" y="6581629"/>
            <a:ext cx="18288000" cy="1528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80"/>
              </a:lnSpc>
            </a:pPr>
            <a:r>
              <a:rPr lang="en-US" sz="7700" b="true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https://bit.ly/psikoedukasiPreTest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508273">
            <a:off x="12022731" y="-1082986"/>
            <a:ext cx="6805624" cy="6780103"/>
          </a:xfrm>
          <a:custGeom>
            <a:avLst/>
            <a:gdLst/>
            <a:ahLst/>
            <a:cxnLst/>
            <a:rect r="r" b="b" t="t" l="l"/>
            <a:pathLst>
              <a:path h="6780103" w="6805624">
                <a:moveTo>
                  <a:pt x="0" y="0"/>
                </a:moveTo>
                <a:lnTo>
                  <a:pt x="6805624" y="0"/>
                </a:lnTo>
                <a:lnTo>
                  <a:pt x="6805624" y="6780103"/>
                </a:lnTo>
                <a:lnTo>
                  <a:pt x="0" y="67801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480142">
            <a:off x="-1972210" y="5658787"/>
            <a:ext cx="8245799" cy="5565914"/>
          </a:xfrm>
          <a:custGeom>
            <a:avLst/>
            <a:gdLst/>
            <a:ahLst/>
            <a:cxnLst/>
            <a:rect r="r" b="b" t="t" l="l"/>
            <a:pathLst>
              <a:path h="5565914" w="8245799">
                <a:moveTo>
                  <a:pt x="0" y="0"/>
                </a:moveTo>
                <a:lnTo>
                  <a:pt x="8245798" y="0"/>
                </a:lnTo>
                <a:lnTo>
                  <a:pt x="8245798" y="5565914"/>
                </a:lnTo>
                <a:lnTo>
                  <a:pt x="0" y="55659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150689" y="3520244"/>
            <a:ext cx="14176297" cy="4269202"/>
            <a:chOff x="0" y="0"/>
            <a:chExt cx="3733675" cy="112439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33675" cy="1124399"/>
            </a:xfrm>
            <a:custGeom>
              <a:avLst/>
              <a:gdLst/>
              <a:ahLst/>
              <a:cxnLst/>
              <a:rect r="r" b="b" t="t" l="l"/>
              <a:pathLst>
                <a:path h="1124399" w="3733675">
                  <a:moveTo>
                    <a:pt x="37136" y="0"/>
                  </a:moveTo>
                  <a:lnTo>
                    <a:pt x="3696539" y="0"/>
                  </a:lnTo>
                  <a:cubicBezTo>
                    <a:pt x="3717048" y="0"/>
                    <a:pt x="3733675" y="16626"/>
                    <a:pt x="3733675" y="37136"/>
                  </a:cubicBezTo>
                  <a:lnTo>
                    <a:pt x="3733675" y="1087263"/>
                  </a:lnTo>
                  <a:cubicBezTo>
                    <a:pt x="3733675" y="1097112"/>
                    <a:pt x="3729762" y="1106557"/>
                    <a:pt x="3722798" y="1113522"/>
                  </a:cubicBezTo>
                  <a:cubicBezTo>
                    <a:pt x="3715834" y="1120486"/>
                    <a:pt x="3706388" y="1124399"/>
                    <a:pt x="3696539" y="1124399"/>
                  </a:cubicBezTo>
                  <a:lnTo>
                    <a:pt x="37136" y="1124399"/>
                  </a:lnTo>
                  <a:cubicBezTo>
                    <a:pt x="16626" y="1124399"/>
                    <a:pt x="0" y="1107772"/>
                    <a:pt x="0" y="1087263"/>
                  </a:cubicBezTo>
                  <a:lnTo>
                    <a:pt x="0" y="37136"/>
                  </a:lnTo>
                  <a:cubicBezTo>
                    <a:pt x="0" y="16626"/>
                    <a:pt x="16626" y="0"/>
                    <a:pt x="37136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733675" cy="11624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961014" y="2173865"/>
            <a:ext cx="4075695" cy="4932762"/>
          </a:xfrm>
          <a:custGeom>
            <a:avLst/>
            <a:gdLst/>
            <a:ahLst/>
            <a:cxnLst/>
            <a:rect r="r" b="b" t="t" l="l"/>
            <a:pathLst>
              <a:path h="4932762" w="4075695">
                <a:moveTo>
                  <a:pt x="0" y="0"/>
                </a:moveTo>
                <a:lnTo>
                  <a:pt x="4075695" y="0"/>
                </a:lnTo>
                <a:lnTo>
                  <a:pt x="4075695" y="4932762"/>
                </a:lnTo>
                <a:lnTo>
                  <a:pt x="0" y="493276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5047105">
            <a:off x="16702817" y="7635307"/>
            <a:ext cx="2000511" cy="2560654"/>
          </a:xfrm>
          <a:custGeom>
            <a:avLst/>
            <a:gdLst/>
            <a:ahLst/>
            <a:cxnLst/>
            <a:rect r="r" b="b" t="t" l="l"/>
            <a:pathLst>
              <a:path h="2560654" w="2000511">
                <a:moveTo>
                  <a:pt x="0" y="0"/>
                </a:moveTo>
                <a:lnTo>
                  <a:pt x="2000510" y="0"/>
                </a:lnTo>
                <a:lnTo>
                  <a:pt x="2000510" y="2560654"/>
                </a:lnTo>
                <a:lnTo>
                  <a:pt x="0" y="256065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2213335">
            <a:off x="8327947" y="-284439"/>
            <a:ext cx="437539" cy="1871823"/>
          </a:xfrm>
          <a:custGeom>
            <a:avLst/>
            <a:gdLst/>
            <a:ahLst/>
            <a:cxnLst/>
            <a:rect r="r" b="b" t="t" l="l"/>
            <a:pathLst>
              <a:path h="1871823" w="437539">
                <a:moveTo>
                  <a:pt x="0" y="0"/>
                </a:moveTo>
                <a:lnTo>
                  <a:pt x="437539" y="0"/>
                </a:lnTo>
                <a:lnTo>
                  <a:pt x="437539" y="1871823"/>
                </a:lnTo>
                <a:lnTo>
                  <a:pt x="0" y="187182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036709" y="3812459"/>
            <a:ext cx="8230644" cy="4057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18061" indent="-259031" lvl="1">
              <a:lnSpc>
                <a:spcPts val="2879"/>
              </a:lnSpc>
              <a:buFont typeface="Arial"/>
              <a:buChar char="•"/>
            </a:pP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Kondisi Fisik: Memengaruhi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kepercayaan diri 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dan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interaksi sosial.</a:t>
            </a:r>
          </a:p>
          <a:p>
            <a:pPr algn="l" marL="518061" indent="-259031" lvl="1">
              <a:lnSpc>
                <a:spcPts val="2879"/>
              </a:lnSpc>
              <a:buFont typeface="Arial"/>
              <a:buChar char="•"/>
            </a:pP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Kepribadian: Pengaruh pada cara individu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menghadapi stres dan tantangan.</a:t>
            </a:r>
          </a:p>
          <a:p>
            <a:pPr algn="l" marL="518061" indent="-259031" lvl="1">
              <a:lnSpc>
                <a:spcPts val="2879"/>
              </a:lnSpc>
              <a:buFont typeface="Arial"/>
              <a:buChar char="•"/>
            </a:pP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Edukasi: Mempengaruhi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pengalaman belajar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dan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perkembangan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individu.</a:t>
            </a:r>
          </a:p>
          <a:p>
            <a:pPr algn="l" marL="518061" indent="-259031" lvl="1">
              <a:lnSpc>
                <a:spcPts val="2879"/>
              </a:lnSpc>
              <a:buFont typeface="Arial"/>
              <a:buChar char="•"/>
            </a:pP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Lingkungan: Lingkungan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 keluarga 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dan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masyarakat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memengaruhi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penyesuaian diri.</a:t>
            </a:r>
          </a:p>
          <a:p>
            <a:pPr algn="l" marL="518061" indent="-259031" lvl="1">
              <a:lnSpc>
                <a:spcPts val="2879"/>
              </a:lnSpc>
              <a:buFont typeface="Arial"/>
              <a:buChar char="•"/>
            </a:pP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Agama dan Budaya: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Menentukan norma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dan </a:t>
            </a:r>
            <a:r>
              <a:rPr lang="en-US" sz="2399" spc="71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nilai</a:t>
            </a:r>
            <a:r>
              <a:rPr lang="en-US" sz="2399" spc="7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yang dipegang individu.</a:t>
            </a:r>
          </a:p>
          <a:p>
            <a:pPr algn="l">
              <a:lnSpc>
                <a:spcPts val="287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2213335">
            <a:off x="8925231" y="-284439"/>
            <a:ext cx="437539" cy="1871823"/>
          </a:xfrm>
          <a:custGeom>
            <a:avLst/>
            <a:gdLst/>
            <a:ahLst/>
            <a:cxnLst/>
            <a:rect r="r" b="b" t="t" l="l"/>
            <a:pathLst>
              <a:path h="1871823" w="437539">
                <a:moveTo>
                  <a:pt x="0" y="0"/>
                </a:moveTo>
                <a:lnTo>
                  <a:pt x="437538" y="0"/>
                </a:lnTo>
                <a:lnTo>
                  <a:pt x="437538" y="1871823"/>
                </a:lnTo>
                <a:lnTo>
                  <a:pt x="0" y="187182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04719" y="3514928"/>
            <a:ext cx="16478563" cy="1606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true">
                <a:solidFill>
                  <a:srgbClr val="807BDF"/>
                </a:solidFill>
                <a:latin typeface="Agrandir Bold"/>
                <a:ea typeface="Agrandir Bold"/>
                <a:cs typeface="Agrandir Bold"/>
                <a:sym typeface="Agrandir Bold"/>
              </a:rPr>
              <a:t>APA ITU RESILIENSI?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04719" y="4698797"/>
            <a:ext cx="16478563" cy="3632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APAKAH PENTING BAGI KITA?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508273">
            <a:off x="12022731" y="-1082986"/>
            <a:ext cx="6805624" cy="6780103"/>
          </a:xfrm>
          <a:custGeom>
            <a:avLst/>
            <a:gdLst/>
            <a:ahLst/>
            <a:cxnLst/>
            <a:rect r="r" b="b" t="t" l="l"/>
            <a:pathLst>
              <a:path h="6780103" w="6805624">
                <a:moveTo>
                  <a:pt x="0" y="0"/>
                </a:moveTo>
                <a:lnTo>
                  <a:pt x="6805624" y="0"/>
                </a:lnTo>
                <a:lnTo>
                  <a:pt x="6805624" y="6780103"/>
                </a:lnTo>
                <a:lnTo>
                  <a:pt x="0" y="678010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480142">
            <a:off x="-1972210" y="5658787"/>
            <a:ext cx="8245799" cy="5565914"/>
          </a:xfrm>
          <a:custGeom>
            <a:avLst/>
            <a:gdLst/>
            <a:ahLst/>
            <a:cxnLst/>
            <a:rect r="r" b="b" t="t" l="l"/>
            <a:pathLst>
              <a:path h="5565914" w="8245799">
                <a:moveTo>
                  <a:pt x="0" y="0"/>
                </a:moveTo>
                <a:lnTo>
                  <a:pt x="8245798" y="0"/>
                </a:lnTo>
                <a:lnTo>
                  <a:pt x="8245798" y="5565914"/>
                </a:lnTo>
                <a:lnTo>
                  <a:pt x="0" y="55659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150689" y="3520244"/>
            <a:ext cx="14176297" cy="4269202"/>
            <a:chOff x="0" y="0"/>
            <a:chExt cx="3733675" cy="112439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33675" cy="1124399"/>
            </a:xfrm>
            <a:custGeom>
              <a:avLst/>
              <a:gdLst/>
              <a:ahLst/>
              <a:cxnLst/>
              <a:rect r="r" b="b" t="t" l="l"/>
              <a:pathLst>
                <a:path h="1124399" w="3733675">
                  <a:moveTo>
                    <a:pt x="37136" y="0"/>
                  </a:moveTo>
                  <a:lnTo>
                    <a:pt x="3696539" y="0"/>
                  </a:lnTo>
                  <a:cubicBezTo>
                    <a:pt x="3717048" y="0"/>
                    <a:pt x="3733675" y="16626"/>
                    <a:pt x="3733675" y="37136"/>
                  </a:cubicBezTo>
                  <a:lnTo>
                    <a:pt x="3733675" y="1087263"/>
                  </a:lnTo>
                  <a:cubicBezTo>
                    <a:pt x="3733675" y="1097112"/>
                    <a:pt x="3729762" y="1106557"/>
                    <a:pt x="3722798" y="1113522"/>
                  </a:cubicBezTo>
                  <a:cubicBezTo>
                    <a:pt x="3715834" y="1120486"/>
                    <a:pt x="3706388" y="1124399"/>
                    <a:pt x="3696539" y="1124399"/>
                  </a:cubicBezTo>
                  <a:lnTo>
                    <a:pt x="37136" y="1124399"/>
                  </a:lnTo>
                  <a:cubicBezTo>
                    <a:pt x="16626" y="1124399"/>
                    <a:pt x="0" y="1107772"/>
                    <a:pt x="0" y="1087263"/>
                  </a:cubicBezTo>
                  <a:lnTo>
                    <a:pt x="0" y="37136"/>
                  </a:lnTo>
                  <a:cubicBezTo>
                    <a:pt x="0" y="16626"/>
                    <a:pt x="16626" y="0"/>
                    <a:pt x="37136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733675" cy="11624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961014" y="2173865"/>
            <a:ext cx="4075695" cy="4932762"/>
          </a:xfrm>
          <a:custGeom>
            <a:avLst/>
            <a:gdLst/>
            <a:ahLst/>
            <a:cxnLst/>
            <a:rect r="r" b="b" t="t" l="l"/>
            <a:pathLst>
              <a:path h="4932762" w="4075695">
                <a:moveTo>
                  <a:pt x="0" y="0"/>
                </a:moveTo>
                <a:lnTo>
                  <a:pt x="4075695" y="0"/>
                </a:lnTo>
                <a:lnTo>
                  <a:pt x="4075695" y="4932762"/>
                </a:lnTo>
                <a:lnTo>
                  <a:pt x="0" y="493276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5047105">
            <a:off x="16702817" y="7635307"/>
            <a:ext cx="2000511" cy="2560654"/>
          </a:xfrm>
          <a:custGeom>
            <a:avLst/>
            <a:gdLst/>
            <a:ahLst/>
            <a:cxnLst/>
            <a:rect r="r" b="b" t="t" l="l"/>
            <a:pathLst>
              <a:path h="2560654" w="2000511">
                <a:moveTo>
                  <a:pt x="0" y="0"/>
                </a:moveTo>
                <a:lnTo>
                  <a:pt x="2000510" y="0"/>
                </a:lnTo>
                <a:lnTo>
                  <a:pt x="2000510" y="2560654"/>
                </a:lnTo>
                <a:lnTo>
                  <a:pt x="0" y="256065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2213335">
            <a:off x="8327947" y="-284439"/>
            <a:ext cx="437539" cy="1871823"/>
          </a:xfrm>
          <a:custGeom>
            <a:avLst/>
            <a:gdLst/>
            <a:ahLst/>
            <a:cxnLst/>
            <a:rect r="r" b="b" t="t" l="l"/>
            <a:pathLst>
              <a:path h="1871823" w="437539">
                <a:moveTo>
                  <a:pt x="0" y="0"/>
                </a:moveTo>
                <a:lnTo>
                  <a:pt x="437539" y="0"/>
                </a:lnTo>
                <a:lnTo>
                  <a:pt x="437539" y="1871823"/>
                </a:lnTo>
                <a:lnTo>
                  <a:pt x="0" y="187182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132121" y="4535471"/>
            <a:ext cx="9293422" cy="1790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5" indent="-399412" lvl="1">
              <a:lnSpc>
                <a:spcPts val="4439"/>
              </a:lnSpc>
              <a:buFont typeface="Arial"/>
              <a:buChar char="•"/>
            </a:pPr>
            <a:r>
              <a:rPr lang="en-US" sz="3699" spc="110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Proses </a:t>
            </a:r>
            <a:r>
              <a:rPr lang="en-US" b="true" sz="3699" spc="110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adaptasi </a:t>
            </a:r>
            <a:r>
              <a:rPr lang="en-US" sz="3699" spc="110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dalam menghadapi </a:t>
            </a:r>
            <a:r>
              <a:rPr lang="en-US" b="true" sz="3699" spc="110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kesulitan, trauma, atau stres</a:t>
            </a:r>
            <a:r>
              <a:rPr lang="en-US" sz="3699" spc="110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.</a:t>
            </a:r>
          </a:p>
          <a:p>
            <a:pPr algn="l">
              <a:lnSpc>
                <a:spcPts val="443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2213335">
            <a:off x="8925231" y="-284439"/>
            <a:ext cx="437539" cy="1871823"/>
          </a:xfrm>
          <a:custGeom>
            <a:avLst/>
            <a:gdLst/>
            <a:ahLst/>
            <a:cxnLst/>
            <a:rect r="r" b="b" t="t" l="l"/>
            <a:pathLst>
              <a:path h="1871823" w="437539">
                <a:moveTo>
                  <a:pt x="0" y="0"/>
                </a:moveTo>
                <a:lnTo>
                  <a:pt x="437538" y="0"/>
                </a:lnTo>
                <a:lnTo>
                  <a:pt x="437538" y="1871823"/>
                </a:lnTo>
                <a:lnTo>
                  <a:pt x="0" y="187182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5190935" y="2906737"/>
            <a:ext cx="10876586" cy="1285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 b="true">
                <a:solidFill>
                  <a:srgbClr val="CB6F3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DEFINISI RESILIENSI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04719" y="3514928"/>
            <a:ext cx="16478563" cy="1606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true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FAKTOR KUNCI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04719" y="4698797"/>
            <a:ext cx="16478563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RESILIENSI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900107" y="4097372"/>
            <a:ext cx="12801600" cy="6288786"/>
          </a:xfrm>
          <a:custGeom>
            <a:avLst/>
            <a:gdLst/>
            <a:ahLst/>
            <a:cxnLst/>
            <a:rect r="r" b="b" t="t" l="l"/>
            <a:pathLst>
              <a:path h="6288786" w="12801600">
                <a:moveTo>
                  <a:pt x="0" y="0"/>
                </a:moveTo>
                <a:lnTo>
                  <a:pt x="12801600" y="0"/>
                </a:lnTo>
                <a:lnTo>
                  <a:pt x="12801600" y="6288786"/>
                </a:lnTo>
                <a:lnTo>
                  <a:pt x="0" y="628878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775057">
            <a:off x="-2466705" y="-177065"/>
            <a:ext cx="7344236" cy="5297030"/>
          </a:xfrm>
          <a:custGeom>
            <a:avLst/>
            <a:gdLst/>
            <a:ahLst/>
            <a:cxnLst/>
            <a:rect r="r" b="b" t="t" l="l"/>
            <a:pathLst>
              <a:path h="5297030" w="7344236">
                <a:moveTo>
                  <a:pt x="0" y="0"/>
                </a:moveTo>
                <a:lnTo>
                  <a:pt x="7344237" y="0"/>
                </a:lnTo>
                <a:lnTo>
                  <a:pt x="7344237" y="5297030"/>
                </a:lnTo>
                <a:lnTo>
                  <a:pt x="0" y="52970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159544" y="1714203"/>
            <a:ext cx="12900501" cy="5374854"/>
            <a:chOff x="0" y="0"/>
            <a:chExt cx="3397663" cy="141559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397663" cy="1415599"/>
            </a:xfrm>
            <a:custGeom>
              <a:avLst/>
              <a:gdLst/>
              <a:ahLst/>
              <a:cxnLst/>
              <a:rect r="r" b="b" t="t" l="l"/>
              <a:pathLst>
                <a:path h="1415599" w="3397663">
                  <a:moveTo>
                    <a:pt x="40809" y="0"/>
                  </a:moveTo>
                  <a:lnTo>
                    <a:pt x="3356854" y="0"/>
                  </a:lnTo>
                  <a:cubicBezTo>
                    <a:pt x="3367677" y="0"/>
                    <a:pt x="3378057" y="4299"/>
                    <a:pt x="3385710" y="11953"/>
                  </a:cubicBezTo>
                  <a:cubicBezTo>
                    <a:pt x="3393363" y="19606"/>
                    <a:pt x="3397663" y="29985"/>
                    <a:pt x="3397663" y="40809"/>
                  </a:cubicBezTo>
                  <a:lnTo>
                    <a:pt x="3397663" y="1374791"/>
                  </a:lnTo>
                  <a:cubicBezTo>
                    <a:pt x="3397663" y="1385614"/>
                    <a:pt x="3393363" y="1395994"/>
                    <a:pt x="3385710" y="1403647"/>
                  </a:cubicBezTo>
                  <a:cubicBezTo>
                    <a:pt x="3378057" y="1411300"/>
                    <a:pt x="3367677" y="1415599"/>
                    <a:pt x="3356854" y="1415599"/>
                  </a:cubicBezTo>
                  <a:lnTo>
                    <a:pt x="40809" y="1415599"/>
                  </a:lnTo>
                  <a:cubicBezTo>
                    <a:pt x="29985" y="1415599"/>
                    <a:pt x="19606" y="1411300"/>
                    <a:pt x="11953" y="1403647"/>
                  </a:cubicBezTo>
                  <a:cubicBezTo>
                    <a:pt x="4299" y="1395994"/>
                    <a:pt x="0" y="1385614"/>
                    <a:pt x="0" y="1374791"/>
                  </a:cubicBezTo>
                  <a:lnTo>
                    <a:pt x="0" y="40809"/>
                  </a:lnTo>
                  <a:cubicBezTo>
                    <a:pt x="0" y="29985"/>
                    <a:pt x="4299" y="19606"/>
                    <a:pt x="11953" y="11953"/>
                  </a:cubicBezTo>
                  <a:cubicBezTo>
                    <a:pt x="19606" y="4299"/>
                    <a:pt x="29985" y="0"/>
                    <a:pt x="40809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397663" cy="14536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1142922" y="3630887"/>
            <a:ext cx="4985534" cy="4941910"/>
          </a:xfrm>
          <a:custGeom>
            <a:avLst/>
            <a:gdLst/>
            <a:ahLst/>
            <a:cxnLst/>
            <a:rect r="r" b="b" t="t" l="l"/>
            <a:pathLst>
              <a:path h="4941910" w="4985534">
                <a:moveTo>
                  <a:pt x="0" y="0"/>
                </a:moveTo>
                <a:lnTo>
                  <a:pt x="4985534" y="0"/>
                </a:lnTo>
                <a:lnTo>
                  <a:pt x="4985534" y="4941910"/>
                </a:lnTo>
                <a:lnTo>
                  <a:pt x="0" y="494191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211246" y="1609428"/>
            <a:ext cx="11089661" cy="5934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381755" indent="-460585" lvl="2">
              <a:lnSpc>
                <a:spcPts val="3839"/>
              </a:lnSpc>
              <a:buFont typeface="Arial"/>
              <a:buChar char="⚬"/>
            </a:pPr>
            <a:r>
              <a:rPr lang="en-US" b="true" sz="3199" spc="95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Mindset Individu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: Cara berpikir yang positif dan optimis.</a:t>
            </a:r>
          </a:p>
          <a:p>
            <a:pPr algn="l" marL="1381755" indent="-460585" lvl="2">
              <a:lnSpc>
                <a:spcPts val="3839"/>
              </a:lnSpc>
              <a:buFont typeface="Arial"/>
              <a:buChar char="⚬"/>
            </a:pPr>
            <a:r>
              <a:rPr lang="en-US" b="true" sz="3199" spc="95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S</a:t>
            </a:r>
            <a:r>
              <a:rPr lang="en-US" b="true" sz="3199" spc="95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ikap Positif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: Mampu melihat tantangan sebagai peluang.</a:t>
            </a:r>
          </a:p>
          <a:p>
            <a:pPr algn="l" marL="1381755" indent="-460585" lvl="2">
              <a:lnSpc>
                <a:spcPts val="3839"/>
              </a:lnSpc>
              <a:buFont typeface="Arial"/>
              <a:buChar char="⚬"/>
            </a:pPr>
            <a:r>
              <a:rPr lang="en-US" b="true" sz="3199" spc="95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Lingkungan Eksternal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: Dukungan dari keluarga, teman, dan komunitas.</a:t>
            </a:r>
          </a:p>
          <a:p>
            <a:pPr algn="l" marL="1381755" indent="-460585" lvl="2">
              <a:lnSpc>
                <a:spcPts val="3839"/>
              </a:lnSpc>
              <a:buFont typeface="Arial"/>
              <a:buChar char="⚬"/>
            </a:pPr>
            <a:r>
              <a:rPr lang="en-US" b="true" sz="3199" spc="95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K</a:t>
            </a:r>
            <a:r>
              <a:rPr lang="en-US" b="true" sz="3199" spc="95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arakteristik Individu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: Keterampilan sosial dan emosional yang dimiliki.</a:t>
            </a:r>
          </a:p>
          <a:p>
            <a:pPr algn="l">
              <a:lnSpc>
                <a:spcPts val="3839"/>
              </a:lnSpc>
            </a:pPr>
          </a:p>
          <a:p>
            <a:pPr algn="l" marL="690877" indent="-345439" lvl="1">
              <a:lnSpc>
                <a:spcPts val="3839"/>
              </a:lnSpc>
              <a:buFont typeface="Arial"/>
              <a:buChar char="•"/>
            </a:pP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Faktor-faktor ini berkontribusi pada kemampuan individu untuk mengatasi stres dan tantangan.</a:t>
            </a:r>
          </a:p>
          <a:p>
            <a:pPr algn="l">
              <a:lnSpc>
                <a:spcPts val="3839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-7422711">
            <a:off x="4714089" y="-20468"/>
            <a:ext cx="913687" cy="1121088"/>
          </a:xfrm>
          <a:custGeom>
            <a:avLst/>
            <a:gdLst/>
            <a:ahLst/>
            <a:cxnLst/>
            <a:rect r="r" b="b" t="t" l="l"/>
            <a:pathLst>
              <a:path h="1121088" w="913687">
                <a:moveTo>
                  <a:pt x="0" y="0"/>
                </a:moveTo>
                <a:lnTo>
                  <a:pt x="913686" y="0"/>
                </a:lnTo>
                <a:lnTo>
                  <a:pt x="913686" y="1121088"/>
                </a:lnTo>
                <a:lnTo>
                  <a:pt x="0" y="11210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413780" y="8440269"/>
            <a:ext cx="1041752" cy="1114174"/>
          </a:xfrm>
          <a:custGeom>
            <a:avLst/>
            <a:gdLst/>
            <a:ahLst/>
            <a:cxnLst/>
            <a:rect r="r" b="b" t="t" l="l"/>
            <a:pathLst>
              <a:path h="1114174" w="1041752">
                <a:moveTo>
                  <a:pt x="0" y="0"/>
                </a:moveTo>
                <a:lnTo>
                  <a:pt x="1041752" y="0"/>
                </a:lnTo>
                <a:lnTo>
                  <a:pt x="1041752" y="1114174"/>
                </a:lnTo>
                <a:lnTo>
                  <a:pt x="0" y="111417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04719" y="3514928"/>
            <a:ext cx="16478563" cy="1606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true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APAKAH ADA FAKTOR LAIN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04719" y="4698797"/>
            <a:ext cx="16478563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YANG MEMPENGARUHI?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489466">
            <a:off x="12969133" y="-2877831"/>
            <a:ext cx="6230137" cy="6717129"/>
          </a:xfrm>
          <a:custGeom>
            <a:avLst/>
            <a:gdLst/>
            <a:ahLst/>
            <a:cxnLst/>
            <a:rect r="r" b="b" t="t" l="l"/>
            <a:pathLst>
              <a:path h="6717129" w="6230137">
                <a:moveTo>
                  <a:pt x="0" y="0"/>
                </a:moveTo>
                <a:lnTo>
                  <a:pt x="6230137" y="0"/>
                </a:lnTo>
                <a:lnTo>
                  <a:pt x="6230137" y="6717128"/>
                </a:lnTo>
                <a:lnTo>
                  <a:pt x="0" y="67171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59555" y="3115552"/>
            <a:ext cx="6520792" cy="7952185"/>
          </a:xfrm>
          <a:custGeom>
            <a:avLst/>
            <a:gdLst/>
            <a:ahLst/>
            <a:cxnLst/>
            <a:rect r="r" b="b" t="t" l="l"/>
            <a:pathLst>
              <a:path h="7952185" w="6520792">
                <a:moveTo>
                  <a:pt x="0" y="0"/>
                </a:moveTo>
                <a:lnTo>
                  <a:pt x="6520792" y="0"/>
                </a:lnTo>
                <a:lnTo>
                  <a:pt x="6520792" y="7952185"/>
                </a:lnTo>
                <a:lnTo>
                  <a:pt x="0" y="79521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485114" y="4408154"/>
            <a:ext cx="11599088" cy="4195146"/>
            <a:chOff x="0" y="0"/>
            <a:chExt cx="3054904" cy="110489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54904" cy="1104894"/>
            </a:xfrm>
            <a:custGeom>
              <a:avLst/>
              <a:gdLst/>
              <a:ahLst/>
              <a:cxnLst/>
              <a:rect r="r" b="b" t="t" l="l"/>
              <a:pathLst>
                <a:path h="1104894" w="3054904">
                  <a:moveTo>
                    <a:pt x="45387" y="0"/>
                  </a:moveTo>
                  <a:lnTo>
                    <a:pt x="3009517" y="0"/>
                  </a:lnTo>
                  <a:cubicBezTo>
                    <a:pt x="3034583" y="0"/>
                    <a:pt x="3054904" y="20321"/>
                    <a:pt x="3054904" y="45387"/>
                  </a:cubicBezTo>
                  <a:lnTo>
                    <a:pt x="3054904" y="1059507"/>
                  </a:lnTo>
                  <a:cubicBezTo>
                    <a:pt x="3054904" y="1071545"/>
                    <a:pt x="3050122" y="1083089"/>
                    <a:pt x="3041610" y="1091601"/>
                  </a:cubicBezTo>
                  <a:cubicBezTo>
                    <a:pt x="3033098" y="1100113"/>
                    <a:pt x="3021554" y="1104894"/>
                    <a:pt x="3009517" y="1104894"/>
                  </a:cubicBezTo>
                  <a:lnTo>
                    <a:pt x="45387" y="1104894"/>
                  </a:lnTo>
                  <a:cubicBezTo>
                    <a:pt x="20321" y="1104894"/>
                    <a:pt x="0" y="1084574"/>
                    <a:pt x="0" y="1059507"/>
                  </a:cubicBezTo>
                  <a:lnTo>
                    <a:pt x="0" y="45387"/>
                  </a:lnTo>
                  <a:cubicBezTo>
                    <a:pt x="0" y="20321"/>
                    <a:pt x="20321" y="0"/>
                    <a:pt x="45387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054904" cy="11429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203798" y="1391539"/>
            <a:ext cx="4562631" cy="6033232"/>
          </a:xfrm>
          <a:custGeom>
            <a:avLst/>
            <a:gdLst/>
            <a:ahLst/>
            <a:cxnLst/>
            <a:rect r="r" b="b" t="t" l="l"/>
            <a:pathLst>
              <a:path h="6033232" w="4562631">
                <a:moveTo>
                  <a:pt x="0" y="0"/>
                </a:moveTo>
                <a:lnTo>
                  <a:pt x="4562632" y="0"/>
                </a:lnTo>
                <a:lnTo>
                  <a:pt x="4562632" y="6033231"/>
                </a:lnTo>
                <a:lnTo>
                  <a:pt x="0" y="603323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766430" y="4457852"/>
            <a:ext cx="9065408" cy="4019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26109" indent="-313054" lvl="1">
              <a:lnSpc>
                <a:spcPts val="3479"/>
              </a:lnSpc>
              <a:buAutoNum type="arabicPeriod" startAt="1"/>
            </a:pP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Usia dan Gender:</a:t>
            </a:r>
          </a:p>
          <a:p>
            <a:pPr algn="l" marL="1252218" indent="-417406" lvl="2">
              <a:lnSpc>
                <a:spcPts val="3479"/>
              </a:lnSpc>
              <a:buFont typeface="Arial"/>
              <a:buChar char="⚬"/>
            </a:pPr>
            <a:r>
              <a:rPr lang="en-US" sz="2899" spc="86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Memengaruhi</a:t>
            </a: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cara individu menghadapi stres dan tantangan.</a:t>
            </a:r>
          </a:p>
          <a:p>
            <a:pPr algn="l" marL="626109" indent="-313054" lvl="1">
              <a:lnSpc>
                <a:spcPts val="3479"/>
              </a:lnSpc>
              <a:buAutoNum type="arabicPeriod" startAt="1"/>
            </a:pP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Status Ekonomi:</a:t>
            </a:r>
          </a:p>
          <a:p>
            <a:pPr algn="l" marL="1252218" indent="-417406" lvl="2">
              <a:lnSpc>
                <a:spcPts val="3479"/>
              </a:lnSpc>
              <a:buFont typeface="Arial"/>
              <a:buChar char="⚬"/>
            </a:pP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Membatasi akses ke </a:t>
            </a:r>
            <a:r>
              <a:rPr lang="en-US" sz="2899" spc="86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sumber daya</a:t>
            </a: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yang mendukung resiliensi.</a:t>
            </a:r>
          </a:p>
          <a:p>
            <a:pPr algn="l" marL="626109" indent="-313054" lvl="1">
              <a:lnSpc>
                <a:spcPts val="3479"/>
              </a:lnSpc>
              <a:buAutoNum type="arabicPeriod" startAt="1"/>
            </a:pP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Karakteristik Kepribadian:</a:t>
            </a:r>
          </a:p>
          <a:p>
            <a:pPr algn="l" marL="1252218" indent="-417406" lvl="2">
              <a:lnSpc>
                <a:spcPts val="3479"/>
              </a:lnSpc>
              <a:buFont typeface="Arial"/>
              <a:buChar char="⚬"/>
            </a:pP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Memengaruhi </a:t>
            </a:r>
            <a:r>
              <a:rPr lang="en-US" sz="2899" spc="86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kemampuan</a:t>
            </a:r>
            <a:r>
              <a:rPr lang="en-US" sz="2899" spc="8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individu dalam </a:t>
            </a:r>
            <a:r>
              <a:rPr lang="en-US" sz="2899" spc="86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mengatasi kesulitan.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9136413">
            <a:off x="14561412" y="8090389"/>
            <a:ext cx="1731677" cy="1290099"/>
          </a:xfrm>
          <a:custGeom>
            <a:avLst/>
            <a:gdLst/>
            <a:ahLst/>
            <a:cxnLst/>
            <a:rect r="r" b="b" t="t" l="l"/>
            <a:pathLst>
              <a:path h="1290099" w="1731677">
                <a:moveTo>
                  <a:pt x="0" y="0"/>
                </a:moveTo>
                <a:lnTo>
                  <a:pt x="1731677" y="0"/>
                </a:lnTo>
                <a:lnTo>
                  <a:pt x="1731677" y="1290100"/>
                </a:lnTo>
                <a:lnTo>
                  <a:pt x="0" y="12901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655459" y="662582"/>
            <a:ext cx="1066099" cy="1457913"/>
          </a:xfrm>
          <a:custGeom>
            <a:avLst/>
            <a:gdLst/>
            <a:ahLst/>
            <a:cxnLst/>
            <a:rect r="r" b="b" t="t" l="l"/>
            <a:pathLst>
              <a:path h="1457913" w="1066099">
                <a:moveTo>
                  <a:pt x="0" y="0"/>
                </a:moveTo>
                <a:lnTo>
                  <a:pt x="1066099" y="0"/>
                </a:lnTo>
                <a:lnTo>
                  <a:pt x="1066099" y="1457913"/>
                </a:lnTo>
                <a:lnTo>
                  <a:pt x="0" y="14579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489466">
            <a:off x="12969133" y="-2877831"/>
            <a:ext cx="6230137" cy="6717129"/>
          </a:xfrm>
          <a:custGeom>
            <a:avLst/>
            <a:gdLst/>
            <a:ahLst/>
            <a:cxnLst/>
            <a:rect r="r" b="b" t="t" l="l"/>
            <a:pathLst>
              <a:path h="6717129" w="6230137">
                <a:moveTo>
                  <a:pt x="0" y="0"/>
                </a:moveTo>
                <a:lnTo>
                  <a:pt x="6230137" y="0"/>
                </a:lnTo>
                <a:lnTo>
                  <a:pt x="6230137" y="6717128"/>
                </a:lnTo>
                <a:lnTo>
                  <a:pt x="0" y="67171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59555" y="3115552"/>
            <a:ext cx="6520792" cy="7952185"/>
          </a:xfrm>
          <a:custGeom>
            <a:avLst/>
            <a:gdLst/>
            <a:ahLst/>
            <a:cxnLst/>
            <a:rect r="r" b="b" t="t" l="l"/>
            <a:pathLst>
              <a:path h="7952185" w="6520792">
                <a:moveTo>
                  <a:pt x="0" y="0"/>
                </a:moveTo>
                <a:lnTo>
                  <a:pt x="6520792" y="0"/>
                </a:lnTo>
                <a:lnTo>
                  <a:pt x="6520792" y="7952185"/>
                </a:lnTo>
                <a:lnTo>
                  <a:pt x="0" y="79521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485114" y="4408154"/>
            <a:ext cx="11599088" cy="4195146"/>
            <a:chOff x="0" y="0"/>
            <a:chExt cx="3054904" cy="110489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54904" cy="1104894"/>
            </a:xfrm>
            <a:custGeom>
              <a:avLst/>
              <a:gdLst/>
              <a:ahLst/>
              <a:cxnLst/>
              <a:rect r="r" b="b" t="t" l="l"/>
              <a:pathLst>
                <a:path h="1104894" w="3054904">
                  <a:moveTo>
                    <a:pt x="45387" y="0"/>
                  </a:moveTo>
                  <a:lnTo>
                    <a:pt x="3009517" y="0"/>
                  </a:lnTo>
                  <a:cubicBezTo>
                    <a:pt x="3034583" y="0"/>
                    <a:pt x="3054904" y="20321"/>
                    <a:pt x="3054904" y="45387"/>
                  </a:cubicBezTo>
                  <a:lnTo>
                    <a:pt x="3054904" y="1059507"/>
                  </a:lnTo>
                  <a:cubicBezTo>
                    <a:pt x="3054904" y="1071545"/>
                    <a:pt x="3050122" y="1083089"/>
                    <a:pt x="3041610" y="1091601"/>
                  </a:cubicBezTo>
                  <a:cubicBezTo>
                    <a:pt x="3033098" y="1100113"/>
                    <a:pt x="3021554" y="1104894"/>
                    <a:pt x="3009517" y="1104894"/>
                  </a:cubicBezTo>
                  <a:lnTo>
                    <a:pt x="45387" y="1104894"/>
                  </a:lnTo>
                  <a:cubicBezTo>
                    <a:pt x="20321" y="1104894"/>
                    <a:pt x="0" y="1084574"/>
                    <a:pt x="0" y="1059507"/>
                  </a:cubicBezTo>
                  <a:lnTo>
                    <a:pt x="0" y="45387"/>
                  </a:lnTo>
                  <a:cubicBezTo>
                    <a:pt x="0" y="20321"/>
                    <a:pt x="20321" y="0"/>
                    <a:pt x="45387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054904" cy="11429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203798" y="1391539"/>
            <a:ext cx="4562631" cy="6033232"/>
          </a:xfrm>
          <a:custGeom>
            <a:avLst/>
            <a:gdLst/>
            <a:ahLst/>
            <a:cxnLst/>
            <a:rect r="r" b="b" t="t" l="l"/>
            <a:pathLst>
              <a:path h="6033232" w="4562631">
                <a:moveTo>
                  <a:pt x="0" y="0"/>
                </a:moveTo>
                <a:lnTo>
                  <a:pt x="4562632" y="0"/>
                </a:lnTo>
                <a:lnTo>
                  <a:pt x="4562632" y="6033231"/>
                </a:lnTo>
                <a:lnTo>
                  <a:pt x="0" y="603323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766430" y="4322429"/>
            <a:ext cx="8660821" cy="4657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4. Dukungan Sosial:</a:t>
            </a:r>
          </a:p>
          <a:p>
            <a:pPr algn="l" marL="1295400" indent="-431800" lvl="2">
              <a:lnSpc>
                <a:spcPts val="3600"/>
              </a:lnSpc>
              <a:buFont typeface="Arial"/>
              <a:buChar char="⚬"/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Kehadiran dukungan dari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keluarga dan teman 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berkontribusi pada ketahanan.</a:t>
            </a:r>
          </a:p>
          <a:p>
            <a:pPr algn="l">
              <a:lnSpc>
                <a:spcPts val="3600"/>
              </a:lnSpc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5. 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Religiusitas:</a:t>
            </a:r>
          </a:p>
          <a:p>
            <a:pPr algn="l" marL="1295400" indent="-431800" lvl="2">
              <a:lnSpc>
                <a:spcPts val="3600"/>
              </a:lnSpc>
              <a:buFont typeface="Arial"/>
              <a:buChar char="⚬"/>
            </a:pP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Keyakinan agama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dapat memberikan dukungan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emosional dan mora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l.</a:t>
            </a:r>
          </a:p>
          <a:p>
            <a:pPr algn="l">
              <a:lnSpc>
                <a:spcPts val="3600"/>
              </a:lnSpc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6. 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Coping Stres:</a:t>
            </a:r>
          </a:p>
          <a:p>
            <a:pPr algn="l" marL="1295400" indent="-431800" lvl="2">
              <a:lnSpc>
                <a:spcPts val="3600"/>
              </a:lnSpc>
              <a:buFont typeface="Arial"/>
              <a:buChar char="⚬"/>
            </a:pP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Strategi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yang digunakan individu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untuk mengatasi stres.</a:t>
            </a:r>
          </a:p>
          <a:p>
            <a:pPr algn="l">
              <a:lnSpc>
                <a:spcPts val="3600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9136413">
            <a:off x="14561412" y="8090389"/>
            <a:ext cx="1731677" cy="1290099"/>
          </a:xfrm>
          <a:custGeom>
            <a:avLst/>
            <a:gdLst/>
            <a:ahLst/>
            <a:cxnLst/>
            <a:rect r="r" b="b" t="t" l="l"/>
            <a:pathLst>
              <a:path h="1290099" w="1731677">
                <a:moveTo>
                  <a:pt x="0" y="0"/>
                </a:moveTo>
                <a:lnTo>
                  <a:pt x="1731677" y="0"/>
                </a:lnTo>
                <a:lnTo>
                  <a:pt x="1731677" y="1290100"/>
                </a:lnTo>
                <a:lnTo>
                  <a:pt x="0" y="12901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655459" y="662582"/>
            <a:ext cx="1066099" cy="1457913"/>
          </a:xfrm>
          <a:custGeom>
            <a:avLst/>
            <a:gdLst/>
            <a:ahLst/>
            <a:cxnLst/>
            <a:rect r="r" b="b" t="t" l="l"/>
            <a:pathLst>
              <a:path h="1457913" w="1066099">
                <a:moveTo>
                  <a:pt x="0" y="0"/>
                </a:moveTo>
                <a:lnTo>
                  <a:pt x="1066099" y="0"/>
                </a:lnTo>
                <a:lnTo>
                  <a:pt x="1066099" y="1457913"/>
                </a:lnTo>
                <a:lnTo>
                  <a:pt x="0" y="14579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489466">
            <a:off x="12969133" y="-2877831"/>
            <a:ext cx="6230137" cy="6717129"/>
          </a:xfrm>
          <a:custGeom>
            <a:avLst/>
            <a:gdLst/>
            <a:ahLst/>
            <a:cxnLst/>
            <a:rect r="r" b="b" t="t" l="l"/>
            <a:pathLst>
              <a:path h="6717129" w="6230137">
                <a:moveTo>
                  <a:pt x="0" y="0"/>
                </a:moveTo>
                <a:lnTo>
                  <a:pt x="6230137" y="0"/>
                </a:lnTo>
                <a:lnTo>
                  <a:pt x="6230137" y="6717128"/>
                </a:lnTo>
                <a:lnTo>
                  <a:pt x="0" y="67171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59555" y="3115552"/>
            <a:ext cx="6520792" cy="7952185"/>
          </a:xfrm>
          <a:custGeom>
            <a:avLst/>
            <a:gdLst/>
            <a:ahLst/>
            <a:cxnLst/>
            <a:rect r="r" b="b" t="t" l="l"/>
            <a:pathLst>
              <a:path h="7952185" w="6520792">
                <a:moveTo>
                  <a:pt x="0" y="0"/>
                </a:moveTo>
                <a:lnTo>
                  <a:pt x="6520792" y="0"/>
                </a:lnTo>
                <a:lnTo>
                  <a:pt x="6520792" y="7952185"/>
                </a:lnTo>
                <a:lnTo>
                  <a:pt x="0" y="79521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485114" y="4408154"/>
            <a:ext cx="11599088" cy="4195146"/>
            <a:chOff x="0" y="0"/>
            <a:chExt cx="3054904" cy="110489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54904" cy="1104894"/>
            </a:xfrm>
            <a:custGeom>
              <a:avLst/>
              <a:gdLst/>
              <a:ahLst/>
              <a:cxnLst/>
              <a:rect r="r" b="b" t="t" l="l"/>
              <a:pathLst>
                <a:path h="1104894" w="3054904">
                  <a:moveTo>
                    <a:pt x="45387" y="0"/>
                  </a:moveTo>
                  <a:lnTo>
                    <a:pt x="3009517" y="0"/>
                  </a:lnTo>
                  <a:cubicBezTo>
                    <a:pt x="3034583" y="0"/>
                    <a:pt x="3054904" y="20321"/>
                    <a:pt x="3054904" y="45387"/>
                  </a:cubicBezTo>
                  <a:lnTo>
                    <a:pt x="3054904" y="1059507"/>
                  </a:lnTo>
                  <a:cubicBezTo>
                    <a:pt x="3054904" y="1071545"/>
                    <a:pt x="3050122" y="1083089"/>
                    <a:pt x="3041610" y="1091601"/>
                  </a:cubicBezTo>
                  <a:cubicBezTo>
                    <a:pt x="3033098" y="1100113"/>
                    <a:pt x="3021554" y="1104894"/>
                    <a:pt x="3009517" y="1104894"/>
                  </a:cubicBezTo>
                  <a:lnTo>
                    <a:pt x="45387" y="1104894"/>
                  </a:lnTo>
                  <a:cubicBezTo>
                    <a:pt x="20321" y="1104894"/>
                    <a:pt x="0" y="1084574"/>
                    <a:pt x="0" y="1059507"/>
                  </a:cubicBezTo>
                  <a:lnTo>
                    <a:pt x="0" y="45387"/>
                  </a:lnTo>
                  <a:cubicBezTo>
                    <a:pt x="0" y="20321"/>
                    <a:pt x="20321" y="0"/>
                    <a:pt x="45387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054904" cy="11429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203798" y="1391539"/>
            <a:ext cx="4562631" cy="6033232"/>
          </a:xfrm>
          <a:custGeom>
            <a:avLst/>
            <a:gdLst/>
            <a:ahLst/>
            <a:cxnLst/>
            <a:rect r="r" b="b" t="t" l="l"/>
            <a:pathLst>
              <a:path h="6033232" w="4562631">
                <a:moveTo>
                  <a:pt x="0" y="0"/>
                </a:moveTo>
                <a:lnTo>
                  <a:pt x="4562632" y="0"/>
                </a:lnTo>
                <a:lnTo>
                  <a:pt x="4562632" y="6033231"/>
                </a:lnTo>
                <a:lnTo>
                  <a:pt x="0" y="603323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766430" y="4341479"/>
            <a:ext cx="8660821" cy="467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60"/>
              </a:lnSpc>
            </a:pP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7. Efikasi Diri:</a:t>
            </a:r>
          </a:p>
          <a:p>
            <a:pPr algn="l" marL="1209042" indent="-403014" lvl="2">
              <a:lnSpc>
                <a:spcPts val="3360"/>
              </a:lnSpc>
              <a:buFont typeface="Arial"/>
              <a:buChar char="⚬"/>
            </a:pP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Keyakinan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individu </a:t>
            </a: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terhadap kemampuannya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untuk menyelesaikan tugas.</a:t>
            </a:r>
          </a:p>
          <a:p>
            <a:pPr algn="l">
              <a:lnSpc>
                <a:spcPts val="3360"/>
              </a:lnSpc>
            </a:pP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8. 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Kecerdasan Emosi:</a:t>
            </a:r>
          </a:p>
          <a:p>
            <a:pPr algn="l" marL="1209042" indent="-403014" lvl="2">
              <a:lnSpc>
                <a:spcPts val="3360"/>
              </a:lnSpc>
              <a:buFont typeface="Arial"/>
              <a:buChar char="⚬"/>
            </a:pP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Kemampuan </a:t>
            </a: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mengelola emosi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sendiri dan orang lain.</a:t>
            </a:r>
          </a:p>
          <a:p>
            <a:pPr algn="l">
              <a:lnSpc>
                <a:spcPts val="3360"/>
              </a:lnSpc>
            </a:pP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9. O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ptimisme:</a:t>
            </a:r>
          </a:p>
          <a:p>
            <a:pPr algn="l" marL="1209042" indent="-403014" lvl="2">
              <a:lnSpc>
                <a:spcPts val="3360"/>
              </a:lnSpc>
              <a:buFont typeface="Arial"/>
              <a:buChar char="⚬"/>
            </a:pP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Ha</a:t>
            </a: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rapan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positif terhadap </a:t>
            </a: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masa depan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dan kemampuan </a:t>
            </a:r>
            <a:r>
              <a:rPr lang="en-US" sz="2800" spc="84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mengatasi tantangan</a:t>
            </a:r>
            <a:r>
              <a:rPr lang="en-US" sz="2800" spc="84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.</a:t>
            </a:r>
          </a:p>
          <a:p>
            <a:pPr algn="l">
              <a:lnSpc>
                <a:spcPts val="3360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9136413">
            <a:off x="14561412" y="8090389"/>
            <a:ext cx="1731677" cy="1290099"/>
          </a:xfrm>
          <a:custGeom>
            <a:avLst/>
            <a:gdLst/>
            <a:ahLst/>
            <a:cxnLst/>
            <a:rect r="r" b="b" t="t" l="l"/>
            <a:pathLst>
              <a:path h="1290099" w="1731677">
                <a:moveTo>
                  <a:pt x="0" y="0"/>
                </a:moveTo>
                <a:lnTo>
                  <a:pt x="1731677" y="0"/>
                </a:lnTo>
                <a:lnTo>
                  <a:pt x="1731677" y="1290100"/>
                </a:lnTo>
                <a:lnTo>
                  <a:pt x="0" y="12901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655459" y="662582"/>
            <a:ext cx="1066099" cy="1457913"/>
          </a:xfrm>
          <a:custGeom>
            <a:avLst/>
            <a:gdLst/>
            <a:ahLst/>
            <a:cxnLst/>
            <a:rect r="r" b="b" t="t" l="l"/>
            <a:pathLst>
              <a:path h="1457913" w="1066099">
                <a:moveTo>
                  <a:pt x="0" y="0"/>
                </a:moveTo>
                <a:lnTo>
                  <a:pt x="1066099" y="0"/>
                </a:lnTo>
                <a:lnTo>
                  <a:pt x="1066099" y="1457913"/>
                </a:lnTo>
                <a:lnTo>
                  <a:pt x="0" y="14579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8489466">
            <a:off x="12969133" y="-2877831"/>
            <a:ext cx="6230137" cy="6717129"/>
          </a:xfrm>
          <a:custGeom>
            <a:avLst/>
            <a:gdLst/>
            <a:ahLst/>
            <a:cxnLst/>
            <a:rect r="r" b="b" t="t" l="l"/>
            <a:pathLst>
              <a:path h="6717129" w="6230137">
                <a:moveTo>
                  <a:pt x="0" y="0"/>
                </a:moveTo>
                <a:lnTo>
                  <a:pt x="6230137" y="0"/>
                </a:lnTo>
                <a:lnTo>
                  <a:pt x="6230137" y="6717128"/>
                </a:lnTo>
                <a:lnTo>
                  <a:pt x="0" y="67171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259555" y="3115552"/>
            <a:ext cx="6520792" cy="7952185"/>
          </a:xfrm>
          <a:custGeom>
            <a:avLst/>
            <a:gdLst/>
            <a:ahLst/>
            <a:cxnLst/>
            <a:rect r="r" b="b" t="t" l="l"/>
            <a:pathLst>
              <a:path h="7952185" w="6520792">
                <a:moveTo>
                  <a:pt x="0" y="0"/>
                </a:moveTo>
                <a:lnTo>
                  <a:pt x="6520792" y="0"/>
                </a:lnTo>
                <a:lnTo>
                  <a:pt x="6520792" y="7952185"/>
                </a:lnTo>
                <a:lnTo>
                  <a:pt x="0" y="79521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4485114" y="4408154"/>
            <a:ext cx="11599088" cy="4195146"/>
            <a:chOff x="0" y="0"/>
            <a:chExt cx="3054904" cy="110489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54904" cy="1104894"/>
            </a:xfrm>
            <a:custGeom>
              <a:avLst/>
              <a:gdLst/>
              <a:ahLst/>
              <a:cxnLst/>
              <a:rect r="r" b="b" t="t" l="l"/>
              <a:pathLst>
                <a:path h="1104894" w="3054904">
                  <a:moveTo>
                    <a:pt x="45387" y="0"/>
                  </a:moveTo>
                  <a:lnTo>
                    <a:pt x="3009517" y="0"/>
                  </a:lnTo>
                  <a:cubicBezTo>
                    <a:pt x="3034583" y="0"/>
                    <a:pt x="3054904" y="20321"/>
                    <a:pt x="3054904" y="45387"/>
                  </a:cubicBezTo>
                  <a:lnTo>
                    <a:pt x="3054904" y="1059507"/>
                  </a:lnTo>
                  <a:cubicBezTo>
                    <a:pt x="3054904" y="1071545"/>
                    <a:pt x="3050122" y="1083089"/>
                    <a:pt x="3041610" y="1091601"/>
                  </a:cubicBezTo>
                  <a:cubicBezTo>
                    <a:pt x="3033098" y="1100113"/>
                    <a:pt x="3021554" y="1104894"/>
                    <a:pt x="3009517" y="1104894"/>
                  </a:cubicBezTo>
                  <a:lnTo>
                    <a:pt x="45387" y="1104894"/>
                  </a:lnTo>
                  <a:cubicBezTo>
                    <a:pt x="20321" y="1104894"/>
                    <a:pt x="0" y="1084574"/>
                    <a:pt x="0" y="1059507"/>
                  </a:cubicBezTo>
                  <a:lnTo>
                    <a:pt x="0" y="45387"/>
                  </a:lnTo>
                  <a:cubicBezTo>
                    <a:pt x="0" y="20321"/>
                    <a:pt x="20321" y="0"/>
                    <a:pt x="45387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054904" cy="11429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203798" y="1391539"/>
            <a:ext cx="4562631" cy="6033232"/>
          </a:xfrm>
          <a:custGeom>
            <a:avLst/>
            <a:gdLst/>
            <a:ahLst/>
            <a:cxnLst/>
            <a:rect r="r" b="b" t="t" l="l"/>
            <a:pathLst>
              <a:path h="6033232" w="4562631">
                <a:moveTo>
                  <a:pt x="0" y="0"/>
                </a:moveTo>
                <a:lnTo>
                  <a:pt x="4562632" y="0"/>
                </a:lnTo>
                <a:lnTo>
                  <a:pt x="4562632" y="6033231"/>
                </a:lnTo>
                <a:lnTo>
                  <a:pt x="0" y="603323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766430" y="4322429"/>
            <a:ext cx="8660821" cy="3286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10. Kebersyukuran:</a:t>
            </a:r>
          </a:p>
          <a:p>
            <a:pPr algn="l" marL="1295400" indent="-431800" lvl="2">
              <a:lnSpc>
                <a:spcPts val="3600"/>
              </a:lnSpc>
              <a:buFont typeface="Arial"/>
              <a:buChar char="⚬"/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Rasa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syukur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yang dapat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meningkatkan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 k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etahanan individu.</a:t>
            </a:r>
          </a:p>
          <a:p>
            <a:pPr algn="l">
              <a:lnSpc>
                <a:spcPts val="3600"/>
              </a:lnSpc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11. 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Pola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A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suh:</a:t>
            </a:r>
          </a:p>
          <a:p>
            <a:pPr algn="l" marL="1295400" indent="-431800" lvl="2">
              <a:lnSpc>
                <a:spcPts val="3600"/>
              </a:lnSpc>
              <a:buFont typeface="Arial"/>
              <a:buChar char="⚬"/>
            </a:pP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Gay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a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pengasuhan orang tua</a:t>
            </a:r>
            <a:r>
              <a:rPr lang="en-US" sz="3000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yang </a:t>
            </a:r>
            <a:r>
              <a:rPr lang="en-US" sz="3000" spc="89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mempengaruhi ketahanan anak.</a:t>
            </a:r>
          </a:p>
          <a:p>
            <a:pPr algn="l">
              <a:lnSpc>
                <a:spcPts val="3600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9136413">
            <a:off x="14561412" y="8090389"/>
            <a:ext cx="1731677" cy="1290099"/>
          </a:xfrm>
          <a:custGeom>
            <a:avLst/>
            <a:gdLst/>
            <a:ahLst/>
            <a:cxnLst/>
            <a:rect r="r" b="b" t="t" l="l"/>
            <a:pathLst>
              <a:path h="1290099" w="1731677">
                <a:moveTo>
                  <a:pt x="0" y="0"/>
                </a:moveTo>
                <a:lnTo>
                  <a:pt x="1731677" y="0"/>
                </a:lnTo>
                <a:lnTo>
                  <a:pt x="1731677" y="1290100"/>
                </a:lnTo>
                <a:lnTo>
                  <a:pt x="0" y="12901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655459" y="662582"/>
            <a:ext cx="1066099" cy="1457913"/>
          </a:xfrm>
          <a:custGeom>
            <a:avLst/>
            <a:gdLst/>
            <a:ahLst/>
            <a:cxnLst/>
            <a:rect r="r" b="b" t="t" l="l"/>
            <a:pathLst>
              <a:path h="1457913" w="1066099">
                <a:moveTo>
                  <a:pt x="0" y="0"/>
                </a:moveTo>
                <a:lnTo>
                  <a:pt x="1066099" y="0"/>
                </a:lnTo>
                <a:lnTo>
                  <a:pt x="1066099" y="1457913"/>
                </a:lnTo>
                <a:lnTo>
                  <a:pt x="0" y="145791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229414">
            <a:off x="-686547" y="5815773"/>
            <a:ext cx="20468392" cy="9154953"/>
          </a:xfrm>
          <a:custGeom>
            <a:avLst/>
            <a:gdLst/>
            <a:ahLst/>
            <a:cxnLst/>
            <a:rect r="r" b="b" t="t" l="l"/>
            <a:pathLst>
              <a:path h="9154953" w="20468392">
                <a:moveTo>
                  <a:pt x="20468392" y="0"/>
                </a:moveTo>
                <a:lnTo>
                  <a:pt x="0" y="0"/>
                </a:lnTo>
                <a:lnTo>
                  <a:pt x="0" y="9154954"/>
                </a:lnTo>
                <a:lnTo>
                  <a:pt x="20468392" y="9154954"/>
                </a:lnTo>
                <a:lnTo>
                  <a:pt x="20468392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622850" y="3852390"/>
            <a:ext cx="11042299" cy="7298547"/>
          </a:xfrm>
          <a:custGeom>
            <a:avLst/>
            <a:gdLst/>
            <a:ahLst/>
            <a:cxnLst/>
            <a:rect r="r" b="b" t="t" l="l"/>
            <a:pathLst>
              <a:path h="7298547" w="11042299">
                <a:moveTo>
                  <a:pt x="0" y="0"/>
                </a:moveTo>
                <a:lnTo>
                  <a:pt x="11042300" y="0"/>
                </a:lnTo>
                <a:lnTo>
                  <a:pt x="11042300" y="7298547"/>
                </a:lnTo>
                <a:lnTo>
                  <a:pt x="0" y="72985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-6928" r="0" b="-6352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1898510"/>
            <a:ext cx="18288000" cy="195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80"/>
              </a:lnSpc>
            </a:pPr>
            <a:r>
              <a:rPr lang="en-US" b="true" sz="5200">
                <a:solidFill>
                  <a:srgbClr val="CB6F3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PERAN RESILIENSI UNTUK MENINGKATKAN PERILAKU ADAPTIF PADA REMAJA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245812" y="376072"/>
            <a:ext cx="7796376" cy="17157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</a:pPr>
            <a:r>
              <a:rPr lang="en-US" sz="7200" b="true">
                <a:solidFill>
                  <a:srgbClr val="302B2B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PSIKOEDUKASI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206479">
            <a:off x="11745641" y="4549167"/>
            <a:ext cx="7932890" cy="8450482"/>
          </a:xfrm>
          <a:custGeom>
            <a:avLst/>
            <a:gdLst/>
            <a:ahLst/>
            <a:cxnLst/>
            <a:rect r="r" b="b" t="t" l="l"/>
            <a:pathLst>
              <a:path h="8450482" w="7932890">
                <a:moveTo>
                  <a:pt x="0" y="0"/>
                </a:moveTo>
                <a:lnTo>
                  <a:pt x="7932891" y="0"/>
                </a:lnTo>
                <a:lnTo>
                  <a:pt x="7932891" y="8450483"/>
                </a:lnTo>
                <a:lnTo>
                  <a:pt x="0" y="84504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859228">
            <a:off x="-416799" y="-219232"/>
            <a:ext cx="5621253" cy="5417483"/>
          </a:xfrm>
          <a:custGeom>
            <a:avLst/>
            <a:gdLst/>
            <a:ahLst/>
            <a:cxnLst/>
            <a:rect r="r" b="b" t="t" l="l"/>
            <a:pathLst>
              <a:path h="5417483" w="5621253">
                <a:moveTo>
                  <a:pt x="0" y="0"/>
                </a:moveTo>
                <a:lnTo>
                  <a:pt x="5621253" y="0"/>
                </a:lnTo>
                <a:lnTo>
                  <a:pt x="5621253" y="5417483"/>
                </a:lnTo>
                <a:lnTo>
                  <a:pt x="0" y="54174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2209299" y="3478187"/>
            <a:ext cx="14374645" cy="5528044"/>
            <a:chOff x="0" y="0"/>
            <a:chExt cx="3785915" cy="145594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785915" cy="1455946"/>
            </a:xfrm>
            <a:custGeom>
              <a:avLst/>
              <a:gdLst/>
              <a:ahLst/>
              <a:cxnLst/>
              <a:rect r="r" b="b" t="t" l="l"/>
              <a:pathLst>
                <a:path h="1455946" w="3785915">
                  <a:moveTo>
                    <a:pt x="27468" y="0"/>
                  </a:moveTo>
                  <a:lnTo>
                    <a:pt x="3758447" y="0"/>
                  </a:lnTo>
                  <a:cubicBezTo>
                    <a:pt x="3765732" y="0"/>
                    <a:pt x="3772719" y="2894"/>
                    <a:pt x="3777869" y="8045"/>
                  </a:cubicBezTo>
                  <a:cubicBezTo>
                    <a:pt x="3783021" y="13196"/>
                    <a:pt x="3785915" y="20183"/>
                    <a:pt x="3785915" y="27468"/>
                  </a:cubicBezTo>
                  <a:lnTo>
                    <a:pt x="3785915" y="1428478"/>
                  </a:lnTo>
                  <a:cubicBezTo>
                    <a:pt x="3785915" y="1443648"/>
                    <a:pt x="3773617" y="1455946"/>
                    <a:pt x="3758447" y="1455946"/>
                  </a:cubicBezTo>
                  <a:lnTo>
                    <a:pt x="27468" y="1455946"/>
                  </a:lnTo>
                  <a:cubicBezTo>
                    <a:pt x="12298" y="1455946"/>
                    <a:pt x="0" y="1443648"/>
                    <a:pt x="0" y="1428478"/>
                  </a:cubicBezTo>
                  <a:lnTo>
                    <a:pt x="0" y="27468"/>
                  </a:lnTo>
                  <a:cubicBezTo>
                    <a:pt x="0" y="12298"/>
                    <a:pt x="12298" y="0"/>
                    <a:pt x="27468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785915" cy="14940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301679" y="9815483"/>
            <a:ext cx="4254292" cy="471517"/>
          </a:xfrm>
          <a:custGeom>
            <a:avLst/>
            <a:gdLst/>
            <a:ahLst/>
            <a:cxnLst/>
            <a:rect r="r" b="b" t="t" l="l"/>
            <a:pathLst>
              <a:path h="471517" w="4254292">
                <a:moveTo>
                  <a:pt x="0" y="0"/>
                </a:moveTo>
                <a:lnTo>
                  <a:pt x="4254292" y="0"/>
                </a:lnTo>
                <a:lnTo>
                  <a:pt x="4254292" y="471517"/>
                </a:lnTo>
                <a:lnTo>
                  <a:pt x="0" y="47151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238249" y="-787517"/>
            <a:ext cx="688089" cy="2424983"/>
          </a:xfrm>
          <a:custGeom>
            <a:avLst/>
            <a:gdLst/>
            <a:ahLst/>
            <a:cxnLst/>
            <a:rect r="r" b="b" t="t" l="l"/>
            <a:pathLst>
              <a:path h="2424983" w="688089">
                <a:moveTo>
                  <a:pt x="0" y="0"/>
                </a:moveTo>
                <a:lnTo>
                  <a:pt x="688089" y="0"/>
                </a:lnTo>
                <a:lnTo>
                  <a:pt x="688089" y="2424982"/>
                </a:lnTo>
                <a:lnTo>
                  <a:pt x="0" y="242498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885346" y="6474542"/>
            <a:ext cx="973960" cy="1437579"/>
          </a:xfrm>
          <a:custGeom>
            <a:avLst/>
            <a:gdLst/>
            <a:ahLst/>
            <a:cxnLst/>
            <a:rect r="r" b="b" t="t" l="l"/>
            <a:pathLst>
              <a:path h="1437579" w="973960">
                <a:moveTo>
                  <a:pt x="0" y="0"/>
                </a:moveTo>
                <a:lnTo>
                  <a:pt x="973960" y="0"/>
                </a:lnTo>
                <a:lnTo>
                  <a:pt x="973960" y="1437579"/>
                </a:lnTo>
                <a:lnTo>
                  <a:pt x="0" y="143757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266275" y="4118134"/>
            <a:ext cx="13755449" cy="4171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240"/>
              </a:lnSpc>
            </a:pP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Masa remaja adalah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periode kritis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yang ditandai oleh perubahan fisik, emosional, dan sosial, di mana individu mencari identitas diri dan menghadapi berbagai tantangan. Kemampuan adaptasi dan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perilaku adaptif sangat penting untuk penyesuaian diri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, yang dipengaruhi oleh faktor-faktor seperti kondisi fisik, kepribadian, edukasi, lingkungan, serta nilai-nilai agama dan budaya. Resiliensi, atau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kemampuan untuk bangkit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dari kesulitan,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dipengaruhi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oleh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dukungan sosial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, pola asuh, serta</a:t>
            </a:r>
            <a:r>
              <a:rPr lang="en-US" sz="2700" spc="81">
                <a:solidFill>
                  <a:srgbClr val="9D3F3B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keterampilan emosional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seperti kecerdasan emosional dan optimisme. Memahami faktor-faktor ini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sangat penting untuk mendukung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perkembangan remaja a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gar dapat menghadapi tantangan</a:t>
            </a:r>
            <a:r>
              <a:rPr lang="en-US" sz="2700" spc="8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hidup </a:t>
            </a:r>
            <a:r>
              <a:rPr lang="en-US" b="true" sz="2700" spc="81">
                <a:solidFill>
                  <a:srgbClr val="9D3F3B"/>
                </a:solidFill>
                <a:latin typeface="Agrandir Bold"/>
                <a:ea typeface="Agrandir Bold"/>
                <a:cs typeface="Agrandir Bold"/>
                <a:sym typeface="Agrandir Bold"/>
              </a:rPr>
              <a:t>dengan lebih baik.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05707" y="2701092"/>
            <a:ext cx="10876586" cy="1285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 b="true">
                <a:solidFill>
                  <a:srgbClr val="CB6F3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Kesimpulan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84154" y="1576991"/>
            <a:ext cx="4919692" cy="4919692"/>
          </a:xfrm>
          <a:custGeom>
            <a:avLst/>
            <a:gdLst/>
            <a:ahLst/>
            <a:cxnLst/>
            <a:rect r="r" b="b" t="t" l="l"/>
            <a:pathLst>
              <a:path h="4919692" w="4919692">
                <a:moveTo>
                  <a:pt x="0" y="0"/>
                </a:moveTo>
                <a:lnTo>
                  <a:pt x="4919692" y="0"/>
                </a:lnTo>
                <a:lnTo>
                  <a:pt x="4919692" y="4919692"/>
                </a:lnTo>
                <a:lnTo>
                  <a:pt x="0" y="49196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809437" y="-37861"/>
            <a:ext cx="14669125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POST TEST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0" y="5998383"/>
            <a:ext cx="18288000" cy="1528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80"/>
              </a:lnSpc>
            </a:pPr>
            <a:r>
              <a:rPr lang="en-US" sz="7700" b="true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https://bit.ly/psikoedukasiPostTest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-1064304" y="8611420"/>
            <a:ext cx="20416607" cy="13417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20"/>
              </a:lnSpc>
            </a:pPr>
            <a:r>
              <a:rPr lang="en-US" sz="6800" b="true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https://bit.ly/YPM7Sidoarjo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0" y="7523621"/>
            <a:ext cx="18288000" cy="996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b="true" sz="5000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LINK EVALUASI KEGIATAN PSIKOEDUKASI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2073290" y="5696806"/>
            <a:ext cx="6872968" cy="5123485"/>
          </a:xfrm>
          <a:custGeom>
            <a:avLst/>
            <a:gdLst/>
            <a:ahLst/>
            <a:cxnLst/>
            <a:rect r="r" b="b" t="t" l="l"/>
            <a:pathLst>
              <a:path h="5123485" w="6872968">
                <a:moveTo>
                  <a:pt x="6872968" y="0"/>
                </a:moveTo>
                <a:lnTo>
                  <a:pt x="0" y="0"/>
                </a:lnTo>
                <a:lnTo>
                  <a:pt x="0" y="5123486"/>
                </a:lnTo>
                <a:lnTo>
                  <a:pt x="6872968" y="5123486"/>
                </a:lnTo>
                <a:lnTo>
                  <a:pt x="687296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95731">
            <a:off x="-320821" y="-1930833"/>
            <a:ext cx="8001506" cy="8854786"/>
          </a:xfrm>
          <a:custGeom>
            <a:avLst/>
            <a:gdLst/>
            <a:ahLst/>
            <a:cxnLst/>
            <a:rect r="r" b="b" t="t" l="l"/>
            <a:pathLst>
              <a:path h="8854786" w="8001506">
                <a:moveTo>
                  <a:pt x="0" y="0"/>
                </a:moveTo>
                <a:lnTo>
                  <a:pt x="8001506" y="0"/>
                </a:lnTo>
                <a:lnTo>
                  <a:pt x="8001506" y="8854786"/>
                </a:lnTo>
                <a:lnTo>
                  <a:pt x="0" y="8854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395404" y="3305275"/>
            <a:ext cx="11497191" cy="3703462"/>
            <a:chOff x="0" y="0"/>
            <a:chExt cx="3028067" cy="97539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28067" cy="975397"/>
            </a:xfrm>
            <a:custGeom>
              <a:avLst/>
              <a:gdLst/>
              <a:ahLst/>
              <a:cxnLst/>
              <a:rect r="r" b="b" t="t" l="l"/>
              <a:pathLst>
                <a:path h="975397" w="3028067">
                  <a:moveTo>
                    <a:pt x="34342" y="0"/>
                  </a:moveTo>
                  <a:lnTo>
                    <a:pt x="2993725" y="0"/>
                  </a:lnTo>
                  <a:cubicBezTo>
                    <a:pt x="3002833" y="0"/>
                    <a:pt x="3011568" y="3618"/>
                    <a:pt x="3018008" y="10059"/>
                  </a:cubicBezTo>
                  <a:cubicBezTo>
                    <a:pt x="3024449" y="16499"/>
                    <a:pt x="3028067" y="25234"/>
                    <a:pt x="3028067" y="34342"/>
                  </a:cubicBezTo>
                  <a:lnTo>
                    <a:pt x="3028067" y="941055"/>
                  </a:lnTo>
                  <a:cubicBezTo>
                    <a:pt x="3028067" y="960022"/>
                    <a:pt x="3012691" y="975397"/>
                    <a:pt x="2993725" y="975397"/>
                  </a:cubicBezTo>
                  <a:lnTo>
                    <a:pt x="34342" y="975397"/>
                  </a:lnTo>
                  <a:cubicBezTo>
                    <a:pt x="15375" y="975397"/>
                    <a:pt x="0" y="960022"/>
                    <a:pt x="0" y="941055"/>
                  </a:cubicBezTo>
                  <a:lnTo>
                    <a:pt x="0" y="34342"/>
                  </a:lnTo>
                  <a:cubicBezTo>
                    <a:pt x="0" y="15375"/>
                    <a:pt x="15375" y="0"/>
                    <a:pt x="34342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028067" cy="1013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-3210397">
            <a:off x="14682830" y="-644972"/>
            <a:ext cx="1262544" cy="1949874"/>
          </a:xfrm>
          <a:custGeom>
            <a:avLst/>
            <a:gdLst/>
            <a:ahLst/>
            <a:cxnLst/>
            <a:rect r="r" b="b" t="t" l="l"/>
            <a:pathLst>
              <a:path h="1949874" w="1262544">
                <a:moveTo>
                  <a:pt x="0" y="0"/>
                </a:moveTo>
                <a:lnTo>
                  <a:pt x="1262543" y="0"/>
                </a:lnTo>
                <a:lnTo>
                  <a:pt x="1262543" y="1949874"/>
                </a:lnTo>
                <a:lnTo>
                  <a:pt x="0" y="19498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270607" y="3895305"/>
            <a:ext cx="9746787" cy="320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47698" indent="-323849" lvl="1">
              <a:lnSpc>
                <a:spcPts val="3599"/>
              </a:lnSpc>
              <a:buFont typeface="Arial"/>
              <a:buChar char="•"/>
            </a:pPr>
            <a:r>
              <a:rPr lang="en-US" sz="2999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Fase remaja adalah periode transisi dari anak-anak menuju dewasa, yang ditandai dengan perubahan fisik, emosional, dan sosial.</a:t>
            </a:r>
          </a:p>
          <a:p>
            <a:pPr algn="ctr" marL="647698" indent="-323849" lvl="1">
              <a:lnSpc>
                <a:spcPts val="3599"/>
              </a:lnSpc>
              <a:buFont typeface="Arial"/>
              <a:buChar char="•"/>
            </a:pPr>
            <a:r>
              <a:rPr lang="en-US" sz="2999" spc="89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Remaja berada dalam pencarian identitas diri dan sering menghadapi berbagai tantangan, menjadikannya kelompok yang rentan.</a:t>
            </a:r>
          </a:p>
          <a:p>
            <a:pPr algn="ctr">
              <a:lnSpc>
                <a:spcPts val="3599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028700" y="8498644"/>
            <a:ext cx="2123067" cy="347652"/>
          </a:xfrm>
          <a:custGeom>
            <a:avLst/>
            <a:gdLst/>
            <a:ahLst/>
            <a:cxnLst/>
            <a:rect r="r" b="b" t="t" l="l"/>
            <a:pathLst>
              <a:path h="347652" w="2123067">
                <a:moveTo>
                  <a:pt x="0" y="0"/>
                </a:moveTo>
                <a:lnTo>
                  <a:pt x="2123067" y="0"/>
                </a:lnTo>
                <a:lnTo>
                  <a:pt x="2123067" y="347652"/>
                </a:lnTo>
                <a:lnTo>
                  <a:pt x="0" y="34765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705707" y="2528180"/>
            <a:ext cx="10876586" cy="1285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 b="true">
                <a:solidFill>
                  <a:srgbClr val="CB6F3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SIAPA SIH REMAJA ITU?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28700" y="8910648"/>
            <a:ext cx="2123067" cy="347652"/>
          </a:xfrm>
          <a:custGeom>
            <a:avLst/>
            <a:gdLst/>
            <a:ahLst/>
            <a:cxnLst/>
            <a:rect r="r" b="b" t="t" l="l"/>
            <a:pathLst>
              <a:path h="347652" w="2123067">
                <a:moveTo>
                  <a:pt x="0" y="0"/>
                </a:moveTo>
                <a:lnTo>
                  <a:pt x="2123067" y="0"/>
                </a:lnTo>
                <a:lnTo>
                  <a:pt x="2123067" y="347652"/>
                </a:lnTo>
                <a:lnTo>
                  <a:pt x="0" y="3476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2073290" y="5696806"/>
            <a:ext cx="6872968" cy="5123485"/>
          </a:xfrm>
          <a:custGeom>
            <a:avLst/>
            <a:gdLst/>
            <a:ahLst/>
            <a:cxnLst/>
            <a:rect r="r" b="b" t="t" l="l"/>
            <a:pathLst>
              <a:path h="5123485" w="6872968">
                <a:moveTo>
                  <a:pt x="6872968" y="0"/>
                </a:moveTo>
                <a:lnTo>
                  <a:pt x="0" y="0"/>
                </a:lnTo>
                <a:lnTo>
                  <a:pt x="0" y="5123486"/>
                </a:lnTo>
                <a:lnTo>
                  <a:pt x="6872968" y="5123486"/>
                </a:lnTo>
                <a:lnTo>
                  <a:pt x="687296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4295731">
            <a:off x="-320821" y="-1930833"/>
            <a:ext cx="8001506" cy="8854786"/>
          </a:xfrm>
          <a:custGeom>
            <a:avLst/>
            <a:gdLst/>
            <a:ahLst/>
            <a:cxnLst/>
            <a:rect r="r" b="b" t="t" l="l"/>
            <a:pathLst>
              <a:path h="8854786" w="8001506">
                <a:moveTo>
                  <a:pt x="0" y="0"/>
                </a:moveTo>
                <a:lnTo>
                  <a:pt x="8001506" y="0"/>
                </a:lnTo>
                <a:lnTo>
                  <a:pt x="8001506" y="8854786"/>
                </a:lnTo>
                <a:lnTo>
                  <a:pt x="0" y="8854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395404" y="3305275"/>
            <a:ext cx="11497191" cy="3703462"/>
            <a:chOff x="0" y="0"/>
            <a:chExt cx="3028067" cy="97539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028067" cy="975397"/>
            </a:xfrm>
            <a:custGeom>
              <a:avLst/>
              <a:gdLst/>
              <a:ahLst/>
              <a:cxnLst/>
              <a:rect r="r" b="b" t="t" l="l"/>
              <a:pathLst>
                <a:path h="975397" w="3028067">
                  <a:moveTo>
                    <a:pt x="34342" y="0"/>
                  </a:moveTo>
                  <a:lnTo>
                    <a:pt x="2993725" y="0"/>
                  </a:lnTo>
                  <a:cubicBezTo>
                    <a:pt x="3002833" y="0"/>
                    <a:pt x="3011568" y="3618"/>
                    <a:pt x="3018008" y="10059"/>
                  </a:cubicBezTo>
                  <a:cubicBezTo>
                    <a:pt x="3024449" y="16499"/>
                    <a:pt x="3028067" y="25234"/>
                    <a:pt x="3028067" y="34342"/>
                  </a:cubicBezTo>
                  <a:lnTo>
                    <a:pt x="3028067" y="941055"/>
                  </a:lnTo>
                  <a:cubicBezTo>
                    <a:pt x="3028067" y="960022"/>
                    <a:pt x="3012691" y="975397"/>
                    <a:pt x="2993725" y="975397"/>
                  </a:cubicBezTo>
                  <a:lnTo>
                    <a:pt x="34342" y="975397"/>
                  </a:lnTo>
                  <a:cubicBezTo>
                    <a:pt x="15375" y="975397"/>
                    <a:pt x="0" y="960022"/>
                    <a:pt x="0" y="941055"/>
                  </a:cubicBezTo>
                  <a:lnTo>
                    <a:pt x="0" y="34342"/>
                  </a:lnTo>
                  <a:cubicBezTo>
                    <a:pt x="0" y="15375"/>
                    <a:pt x="15375" y="0"/>
                    <a:pt x="34342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028067" cy="1013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-3210397">
            <a:off x="14682830" y="-644972"/>
            <a:ext cx="1262544" cy="1949874"/>
          </a:xfrm>
          <a:custGeom>
            <a:avLst/>
            <a:gdLst/>
            <a:ahLst/>
            <a:cxnLst/>
            <a:rect r="r" b="b" t="t" l="l"/>
            <a:pathLst>
              <a:path h="1949874" w="1262544">
                <a:moveTo>
                  <a:pt x="0" y="0"/>
                </a:moveTo>
                <a:lnTo>
                  <a:pt x="1262543" y="0"/>
                </a:lnTo>
                <a:lnTo>
                  <a:pt x="1262543" y="1949874"/>
                </a:lnTo>
                <a:lnTo>
                  <a:pt x="0" y="19498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705707" y="3694632"/>
            <a:ext cx="10876586" cy="3295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58008" indent="-329004" lvl="1">
              <a:lnSpc>
                <a:spcPts val="3657"/>
              </a:lnSpc>
              <a:buFont typeface="Arial"/>
              <a:buChar char="•"/>
            </a:pPr>
            <a:r>
              <a:rPr lang="en-US" sz="3047" spc="9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Perubahan fisik dan hormonal.</a:t>
            </a:r>
          </a:p>
          <a:p>
            <a:pPr algn="ctr" marL="658008" indent="-329004" lvl="1">
              <a:lnSpc>
                <a:spcPts val="3657"/>
              </a:lnSpc>
              <a:buFont typeface="Arial"/>
              <a:buChar char="•"/>
            </a:pPr>
            <a:r>
              <a:rPr lang="en-US" sz="3047" spc="9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Pencarian jati diri dan identitas.</a:t>
            </a:r>
          </a:p>
          <a:p>
            <a:pPr algn="ctr" marL="658008" indent="-329004" lvl="1">
              <a:lnSpc>
                <a:spcPts val="3657"/>
              </a:lnSpc>
              <a:buFont typeface="Arial"/>
              <a:buChar char="•"/>
            </a:pPr>
            <a:r>
              <a:rPr lang="en-US" sz="3047" spc="9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Rentan terhadap tekanan sosial dan emosional.</a:t>
            </a:r>
          </a:p>
          <a:p>
            <a:pPr algn="ctr">
              <a:lnSpc>
                <a:spcPts val="3657"/>
              </a:lnSpc>
            </a:pPr>
          </a:p>
          <a:p>
            <a:pPr algn="ctr">
              <a:lnSpc>
                <a:spcPts val="3657"/>
              </a:lnSpc>
            </a:pPr>
            <a:r>
              <a:rPr lang="en-US" sz="3047" spc="91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Masa remaja adalah waktu yang penuh dengan perubahan, di mana individu mulai mengembangkan kepribadian dan nilai-nilai mereka.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028700" y="8498644"/>
            <a:ext cx="2123067" cy="347652"/>
          </a:xfrm>
          <a:custGeom>
            <a:avLst/>
            <a:gdLst/>
            <a:ahLst/>
            <a:cxnLst/>
            <a:rect r="r" b="b" t="t" l="l"/>
            <a:pathLst>
              <a:path h="347652" w="2123067">
                <a:moveTo>
                  <a:pt x="0" y="0"/>
                </a:moveTo>
                <a:lnTo>
                  <a:pt x="2123067" y="0"/>
                </a:lnTo>
                <a:lnTo>
                  <a:pt x="2123067" y="347652"/>
                </a:lnTo>
                <a:lnTo>
                  <a:pt x="0" y="34765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705707" y="2528180"/>
            <a:ext cx="10876586" cy="1285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 b="true">
                <a:solidFill>
                  <a:srgbClr val="CB6F3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KARAKTERISTIK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28700" y="8910648"/>
            <a:ext cx="2123067" cy="347652"/>
          </a:xfrm>
          <a:custGeom>
            <a:avLst/>
            <a:gdLst/>
            <a:ahLst/>
            <a:cxnLst/>
            <a:rect r="r" b="b" t="t" l="l"/>
            <a:pathLst>
              <a:path h="347652" w="2123067">
                <a:moveTo>
                  <a:pt x="0" y="0"/>
                </a:moveTo>
                <a:lnTo>
                  <a:pt x="2123067" y="0"/>
                </a:lnTo>
                <a:lnTo>
                  <a:pt x="2123067" y="347652"/>
                </a:lnTo>
                <a:lnTo>
                  <a:pt x="0" y="3476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809437" y="3438728"/>
            <a:ext cx="14669125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APA ITU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809437" y="4774997"/>
            <a:ext cx="14669125" cy="1606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true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PERILAKU ADAPTIF?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3932248">
            <a:off x="12301197" y="-2370627"/>
            <a:ext cx="6202466" cy="5988199"/>
          </a:xfrm>
          <a:custGeom>
            <a:avLst/>
            <a:gdLst/>
            <a:ahLst/>
            <a:cxnLst/>
            <a:rect r="r" b="b" t="t" l="l"/>
            <a:pathLst>
              <a:path h="5988199" w="6202466">
                <a:moveTo>
                  <a:pt x="0" y="0"/>
                </a:moveTo>
                <a:lnTo>
                  <a:pt x="6202466" y="0"/>
                </a:lnTo>
                <a:lnTo>
                  <a:pt x="6202466" y="5988198"/>
                </a:lnTo>
                <a:lnTo>
                  <a:pt x="0" y="59881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9831729">
            <a:off x="-1828482" y="3952308"/>
            <a:ext cx="10522093" cy="7269810"/>
          </a:xfrm>
          <a:custGeom>
            <a:avLst/>
            <a:gdLst/>
            <a:ahLst/>
            <a:cxnLst/>
            <a:rect r="r" b="b" t="t" l="l"/>
            <a:pathLst>
              <a:path h="7269810" w="10522093">
                <a:moveTo>
                  <a:pt x="0" y="0"/>
                </a:moveTo>
                <a:lnTo>
                  <a:pt x="10522093" y="0"/>
                </a:lnTo>
                <a:lnTo>
                  <a:pt x="10522093" y="7269810"/>
                </a:lnTo>
                <a:lnTo>
                  <a:pt x="0" y="72698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833041" y="2317149"/>
            <a:ext cx="12495204" cy="5652702"/>
            <a:chOff x="0" y="0"/>
            <a:chExt cx="3290918" cy="148877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290918" cy="1488777"/>
            </a:xfrm>
            <a:custGeom>
              <a:avLst/>
              <a:gdLst/>
              <a:ahLst/>
              <a:cxnLst/>
              <a:rect r="r" b="b" t="t" l="l"/>
              <a:pathLst>
                <a:path h="1488777" w="3290918">
                  <a:moveTo>
                    <a:pt x="42132" y="0"/>
                  </a:moveTo>
                  <a:lnTo>
                    <a:pt x="3248786" y="0"/>
                  </a:lnTo>
                  <a:cubicBezTo>
                    <a:pt x="3272055" y="0"/>
                    <a:pt x="3290918" y="18863"/>
                    <a:pt x="3290918" y="42132"/>
                  </a:cubicBezTo>
                  <a:lnTo>
                    <a:pt x="3290918" y="1446645"/>
                  </a:lnTo>
                  <a:cubicBezTo>
                    <a:pt x="3290918" y="1457819"/>
                    <a:pt x="3286479" y="1468536"/>
                    <a:pt x="3278577" y="1476437"/>
                  </a:cubicBezTo>
                  <a:cubicBezTo>
                    <a:pt x="3270676" y="1484339"/>
                    <a:pt x="3259960" y="1488777"/>
                    <a:pt x="3248786" y="1488777"/>
                  </a:cubicBezTo>
                  <a:lnTo>
                    <a:pt x="42132" y="1488777"/>
                  </a:lnTo>
                  <a:cubicBezTo>
                    <a:pt x="18863" y="1488777"/>
                    <a:pt x="0" y="1469914"/>
                    <a:pt x="0" y="1446645"/>
                  </a:cubicBezTo>
                  <a:lnTo>
                    <a:pt x="0" y="42132"/>
                  </a:lnTo>
                  <a:cubicBezTo>
                    <a:pt x="0" y="18863"/>
                    <a:pt x="18863" y="0"/>
                    <a:pt x="42132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290918" cy="152687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959755" y="2633234"/>
            <a:ext cx="3746571" cy="5020531"/>
          </a:xfrm>
          <a:custGeom>
            <a:avLst/>
            <a:gdLst/>
            <a:ahLst/>
            <a:cxnLst/>
            <a:rect r="r" b="b" t="t" l="l"/>
            <a:pathLst>
              <a:path h="5020531" w="3746571">
                <a:moveTo>
                  <a:pt x="0" y="0"/>
                </a:moveTo>
                <a:lnTo>
                  <a:pt x="3746572" y="0"/>
                </a:lnTo>
                <a:lnTo>
                  <a:pt x="3746572" y="5020532"/>
                </a:lnTo>
                <a:lnTo>
                  <a:pt x="0" y="50205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83023" y="3140929"/>
            <a:ext cx="9233782" cy="348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1225" indent="-345613" lvl="1">
              <a:lnSpc>
                <a:spcPts val="3841"/>
              </a:lnSpc>
              <a:buFont typeface="Arial"/>
              <a:buChar char="•"/>
            </a:pP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Kemampuan individu untuk </a:t>
            </a:r>
            <a:r>
              <a:rPr lang="en-US" b="true" sz="3201" spc="96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menyesuaikan diri</a:t>
            </a: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dengan </a:t>
            </a:r>
            <a:r>
              <a:rPr lang="en-US" sz="3201" spc="96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norma</a:t>
            </a: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sosial dan lingkungan.</a:t>
            </a:r>
          </a:p>
          <a:p>
            <a:pPr algn="l" marL="691225" indent="-345613" lvl="1">
              <a:lnSpc>
                <a:spcPts val="3841"/>
              </a:lnSpc>
              <a:buFont typeface="Arial"/>
              <a:buChar char="•"/>
            </a:pP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Perilaku adaptif mencakup </a:t>
            </a:r>
            <a:r>
              <a:rPr lang="en-US" b="true" sz="3201" spc="96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keterampilan</a:t>
            </a: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sosial yang </a:t>
            </a:r>
            <a:r>
              <a:rPr lang="en-US" sz="3201" spc="96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penting</a:t>
            </a: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b="true" sz="3201" spc="96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untuk berinteraksi</a:t>
            </a:r>
            <a:r>
              <a:rPr lang="en-US" sz="3201" spc="96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dengan orang lain dan </a:t>
            </a:r>
            <a:r>
              <a:rPr lang="en-US" b="true" sz="3201" spc="96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mengatasi tantangan.</a:t>
            </a:r>
          </a:p>
          <a:p>
            <a:pPr algn="l">
              <a:lnSpc>
                <a:spcPts val="3841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1555900">
            <a:off x="12998199" y="7866067"/>
            <a:ext cx="2316964" cy="932578"/>
          </a:xfrm>
          <a:custGeom>
            <a:avLst/>
            <a:gdLst/>
            <a:ahLst/>
            <a:cxnLst/>
            <a:rect r="r" b="b" t="t" l="l"/>
            <a:pathLst>
              <a:path h="932578" w="2316964">
                <a:moveTo>
                  <a:pt x="0" y="0"/>
                </a:moveTo>
                <a:lnTo>
                  <a:pt x="2316964" y="0"/>
                </a:lnTo>
                <a:lnTo>
                  <a:pt x="2316964" y="932578"/>
                </a:lnTo>
                <a:lnTo>
                  <a:pt x="0" y="93257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7465568" y="-536794"/>
            <a:ext cx="2031055" cy="1817794"/>
          </a:xfrm>
          <a:custGeom>
            <a:avLst/>
            <a:gdLst/>
            <a:ahLst/>
            <a:cxnLst/>
            <a:rect r="r" b="b" t="t" l="l"/>
            <a:pathLst>
              <a:path h="1817794" w="2031055">
                <a:moveTo>
                  <a:pt x="0" y="0"/>
                </a:moveTo>
                <a:lnTo>
                  <a:pt x="2031055" y="0"/>
                </a:lnTo>
                <a:lnTo>
                  <a:pt x="2031055" y="1817794"/>
                </a:lnTo>
                <a:lnTo>
                  <a:pt x="0" y="181779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04719" y="3514928"/>
            <a:ext cx="16478563" cy="1606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true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ASPEK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04719" y="4698797"/>
            <a:ext cx="16478563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PERILAKU ADAPTIF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773514" y="4966787"/>
            <a:ext cx="5970987" cy="5732147"/>
          </a:xfrm>
          <a:custGeom>
            <a:avLst/>
            <a:gdLst/>
            <a:ahLst/>
            <a:cxnLst/>
            <a:rect r="r" b="b" t="t" l="l"/>
            <a:pathLst>
              <a:path h="5732147" w="5970987">
                <a:moveTo>
                  <a:pt x="0" y="0"/>
                </a:moveTo>
                <a:lnTo>
                  <a:pt x="5970987" y="0"/>
                </a:lnTo>
                <a:lnTo>
                  <a:pt x="5970987" y="5732147"/>
                </a:lnTo>
                <a:lnTo>
                  <a:pt x="0" y="5732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211628" y="3845027"/>
            <a:ext cx="13864743" cy="4768691"/>
            <a:chOff x="0" y="0"/>
            <a:chExt cx="3651620" cy="12559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51620" cy="1255952"/>
            </a:xfrm>
            <a:custGeom>
              <a:avLst/>
              <a:gdLst/>
              <a:ahLst/>
              <a:cxnLst/>
              <a:rect r="r" b="b" t="t" l="l"/>
              <a:pathLst>
                <a:path h="1255952" w="3651620">
                  <a:moveTo>
                    <a:pt x="37970" y="0"/>
                  </a:moveTo>
                  <a:lnTo>
                    <a:pt x="3613649" y="0"/>
                  </a:lnTo>
                  <a:cubicBezTo>
                    <a:pt x="3623720" y="0"/>
                    <a:pt x="3633377" y="4000"/>
                    <a:pt x="3640498" y="11121"/>
                  </a:cubicBezTo>
                  <a:cubicBezTo>
                    <a:pt x="3647619" y="18242"/>
                    <a:pt x="3651620" y="27900"/>
                    <a:pt x="3651620" y="37970"/>
                  </a:cubicBezTo>
                  <a:lnTo>
                    <a:pt x="3651620" y="1217981"/>
                  </a:lnTo>
                  <a:cubicBezTo>
                    <a:pt x="3651620" y="1228051"/>
                    <a:pt x="3647619" y="1237709"/>
                    <a:pt x="3640498" y="1244830"/>
                  </a:cubicBezTo>
                  <a:cubicBezTo>
                    <a:pt x="3633377" y="1251951"/>
                    <a:pt x="3623720" y="1255952"/>
                    <a:pt x="3613649" y="1255952"/>
                  </a:cubicBezTo>
                  <a:lnTo>
                    <a:pt x="37970" y="1255952"/>
                  </a:lnTo>
                  <a:cubicBezTo>
                    <a:pt x="17000" y="1255952"/>
                    <a:pt x="0" y="1238952"/>
                    <a:pt x="0" y="1217981"/>
                  </a:cubicBezTo>
                  <a:lnTo>
                    <a:pt x="0" y="37970"/>
                  </a:lnTo>
                  <a:cubicBezTo>
                    <a:pt x="0" y="27900"/>
                    <a:pt x="4000" y="18242"/>
                    <a:pt x="11121" y="11121"/>
                  </a:cubicBezTo>
                  <a:cubicBezTo>
                    <a:pt x="18242" y="4000"/>
                    <a:pt x="27900" y="0"/>
                    <a:pt x="37970" y="0"/>
                  </a:cubicBezTo>
                  <a:close/>
                </a:path>
              </a:pathLst>
            </a:custGeom>
            <a:solidFill>
              <a:srgbClr val="FFFFFE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651620" cy="12940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5400000">
            <a:off x="829590" y="-3213622"/>
            <a:ext cx="4443031" cy="8886063"/>
          </a:xfrm>
          <a:custGeom>
            <a:avLst/>
            <a:gdLst/>
            <a:ahLst/>
            <a:cxnLst/>
            <a:rect r="r" b="b" t="t" l="l"/>
            <a:pathLst>
              <a:path h="8886063" w="4443031">
                <a:moveTo>
                  <a:pt x="0" y="0"/>
                </a:moveTo>
                <a:lnTo>
                  <a:pt x="4443031" y="0"/>
                </a:lnTo>
                <a:lnTo>
                  <a:pt x="4443031" y="8886063"/>
                </a:lnTo>
                <a:lnTo>
                  <a:pt x="0" y="88860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366357" y="1673282"/>
            <a:ext cx="3555286" cy="3555286"/>
          </a:xfrm>
          <a:custGeom>
            <a:avLst/>
            <a:gdLst/>
            <a:ahLst/>
            <a:cxnLst/>
            <a:rect r="r" b="b" t="t" l="l"/>
            <a:pathLst>
              <a:path h="3555286" w="3555286">
                <a:moveTo>
                  <a:pt x="0" y="0"/>
                </a:moveTo>
                <a:lnTo>
                  <a:pt x="3555286" y="0"/>
                </a:lnTo>
                <a:lnTo>
                  <a:pt x="3555286" y="3555286"/>
                </a:lnTo>
                <a:lnTo>
                  <a:pt x="0" y="35552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39656" y="8732610"/>
            <a:ext cx="1578088" cy="1278252"/>
          </a:xfrm>
          <a:custGeom>
            <a:avLst/>
            <a:gdLst/>
            <a:ahLst/>
            <a:cxnLst/>
            <a:rect r="r" b="b" t="t" l="l"/>
            <a:pathLst>
              <a:path h="1278252" w="1578088">
                <a:moveTo>
                  <a:pt x="0" y="0"/>
                </a:moveTo>
                <a:lnTo>
                  <a:pt x="1578088" y="0"/>
                </a:lnTo>
                <a:lnTo>
                  <a:pt x="1578088" y="1278252"/>
                </a:lnTo>
                <a:lnTo>
                  <a:pt x="0" y="127825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633386">
            <a:off x="14848985" y="1000764"/>
            <a:ext cx="1632418" cy="679494"/>
          </a:xfrm>
          <a:custGeom>
            <a:avLst/>
            <a:gdLst/>
            <a:ahLst/>
            <a:cxnLst/>
            <a:rect r="r" b="b" t="t" l="l"/>
            <a:pathLst>
              <a:path h="679494" w="1632418">
                <a:moveTo>
                  <a:pt x="0" y="0"/>
                </a:moveTo>
                <a:lnTo>
                  <a:pt x="1632418" y="0"/>
                </a:lnTo>
                <a:lnTo>
                  <a:pt x="1632418" y="679494"/>
                </a:lnTo>
                <a:lnTo>
                  <a:pt x="0" y="67949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186974" y="5108518"/>
            <a:ext cx="12185789" cy="3505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690877" indent="-345439" lvl="1">
              <a:lnSpc>
                <a:spcPts val="3839"/>
              </a:lnSpc>
              <a:buFont typeface="Arial"/>
              <a:buChar char="•"/>
            </a:pP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Penyesuaian dengan keluarga.</a:t>
            </a:r>
          </a:p>
          <a:p>
            <a:pPr algn="ctr" marL="690877" indent="-345439" lvl="1">
              <a:lnSpc>
                <a:spcPts val="3839"/>
              </a:lnSpc>
              <a:buFont typeface="Arial"/>
              <a:buChar char="•"/>
            </a:pP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Penyesuaian sosial.</a:t>
            </a:r>
          </a:p>
          <a:p>
            <a:pPr algn="ctr" marL="690877" indent="-345439" lvl="1">
              <a:lnSpc>
                <a:spcPts val="3839"/>
              </a:lnSpc>
              <a:buFont typeface="Arial"/>
              <a:buChar char="•"/>
            </a:pP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Penyesuaian di sekolah.</a:t>
            </a:r>
          </a:p>
          <a:p>
            <a:pPr algn="ctr">
              <a:lnSpc>
                <a:spcPts val="3839"/>
              </a:lnSpc>
            </a:pPr>
          </a:p>
          <a:p>
            <a:pPr algn="ctr">
              <a:lnSpc>
                <a:spcPts val="3839"/>
              </a:lnSpc>
            </a:pP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Penyesuaian diri </a:t>
            </a:r>
            <a:r>
              <a:rPr lang="en-US" sz="3199" spc="95">
                <a:solidFill>
                  <a:srgbClr val="FF3131"/>
                </a:solidFill>
                <a:latin typeface="Agrandir"/>
                <a:ea typeface="Agrandir"/>
                <a:cs typeface="Agrandir"/>
                <a:sym typeface="Agrandir"/>
              </a:rPr>
              <a:t>mencakup 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bagaimana remaja </a:t>
            </a:r>
            <a:r>
              <a:rPr lang="en-US" b="true" sz="3199" spc="95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beradaptasi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dengan lingkungan </a:t>
            </a:r>
            <a:r>
              <a:rPr lang="en-US" b="true" sz="3199" spc="95">
                <a:solidFill>
                  <a:srgbClr val="FF3131"/>
                </a:solidFill>
                <a:latin typeface="Agrandir Bold"/>
                <a:ea typeface="Agrandir Bold"/>
                <a:cs typeface="Agrandir Bold"/>
                <a:sym typeface="Agrandir Bold"/>
              </a:rPr>
              <a:t>keluarga, sosial, dan pendidikan</a:t>
            </a:r>
            <a:r>
              <a:rPr lang="en-US" sz="3199" spc="95">
                <a:solidFill>
                  <a:srgbClr val="302B2B"/>
                </a:solidFill>
                <a:latin typeface="Agrandir"/>
                <a:ea typeface="Agrandir"/>
                <a:cs typeface="Agrandir"/>
                <a:sym typeface="Agrandir"/>
              </a:rPr>
              <a:t> mereka.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9E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028700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932282" y="5366588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3"/>
                </a:lnTo>
                <a:lnTo>
                  <a:pt x="0" y="31539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1840" y="8710009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1" y="0"/>
                </a:lnTo>
                <a:lnTo>
                  <a:pt x="4546281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9142" y="-1576991"/>
            <a:ext cx="4546281" cy="3153982"/>
          </a:xfrm>
          <a:custGeom>
            <a:avLst/>
            <a:gdLst/>
            <a:ahLst/>
            <a:cxnLst/>
            <a:rect r="r" b="b" t="t" l="l"/>
            <a:pathLst>
              <a:path h="3153982" w="4546281">
                <a:moveTo>
                  <a:pt x="0" y="0"/>
                </a:moveTo>
                <a:lnTo>
                  <a:pt x="4546280" y="0"/>
                </a:lnTo>
                <a:lnTo>
                  <a:pt x="4546280" y="3153982"/>
                </a:lnTo>
                <a:lnTo>
                  <a:pt x="0" y="31539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04719" y="3514928"/>
            <a:ext cx="16478563" cy="1606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b="true">
                <a:solidFill>
                  <a:srgbClr val="807BDF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FAKTOR-FAKTOR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04719" y="4698797"/>
            <a:ext cx="16478563" cy="1927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39"/>
              </a:lnSpc>
            </a:pPr>
            <a:r>
              <a:rPr lang="en-US" b="true" sz="9600">
                <a:solidFill>
                  <a:srgbClr val="808E47"/>
                </a:solidFill>
                <a:latin typeface="Agrandir Ultra-Bold"/>
                <a:ea typeface="Agrandir Ultra-Bold"/>
                <a:cs typeface="Agrandir Ultra-Bold"/>
                <a:sym typeface="Agrandir Ultra-Bold"/>
              </a:rPr>
              <a:t>PERILAKU ADAPTIF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DAGXYB40Lr0</dc:identifier>
  <dcterms:modified xsi:type="dcterms:W3CDTF">2011-08-01T06:04:30Z</dcterms:modified>
  <cp:revision>1</cp:revision>
  <dc:title>PPT PSIKOEDUKASI</dc:title>
</cp:coreProperties>
</file>